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382" r:id="rId2"/>
    <p:sldId id="555" r:id="rId3"/>
    <p:sldId id="431" r:id="rId4"/>
    <p:sldId id="519" r:id="rId5"/>
    <p:sldId id="520" r:id="rId6"/>
    <p:sldId id="525" r:id="rId7"/>
    <p:sldId id="526" r:id="rId8"/>
    <p:sldId id="529" r:id="rId9"/>
    <p:sldId id="530" r:id="rId10"/>
    <p:sldId id="386" r:id="rId11"/>
    <p:sldId id="429" r:id="rId12"/>
    <p:sldId id="387" r:id="rId13"/>
    <p:sldId id="532" r:id="rId14"/>
    <p:sldId id="552" r:id="rId15"/>
    <p:sldId id="553" r:id="rId16"/>
    <p:sldId id="421" r:id="rId17"/>
    <p:sldId id="546" r:id="rId18"/>
    <p:sldId id="547" r:id="rId19"/>
    <p:sldId id="418" r:id="rId20"/>
    <p:sldId id="420" r:id="rId21"/>
    <p:sldId id="419" r:id="rId22"/>
    <p:sldId id="399" r:id="rId23"/>
    <p:sldId id="424" r:id="rId24"/>
    <p:sldId id="548" r:id="rId25"/>
    <p:sldId id="425" r:id="rId26"/>
    <p:sldId id="423" r:id="rId27"/>
    <p:sldId id="381" r:id="rId28"/>
    <p:sldId id="373" r:id="rId29"/>
    <p:sldId id="374" r:id="rId30"/>
    <p:sldId id="375" r:id="rId31"/>
    <p:sldId id="549" r:id="rId32"/>
    <p:sldId id="402" r:id="rId33"/>
    <p:sldId id="403" r:id="rId34"/>
    <p:sldId id="404" r:id="rId35"/>
    <p:sldId id="378" r:id="rId36"/>
    <p:sldId id="379" r:id="rId37"/>
    <p:sldId id="397" r:id="rId38"/>
    <p:sldId id="396" r:id="rId39"/>
    <p:sldId id="395" r:id="rId40"/>
    <p:sldId id="398" r:id="rId41"/>
    <p:sldId id="400" r:id="rId42"/>
    <p:sldId id="406" r:id="rId43"/>
    <p:sldId id="380" r:id="rId44"/>
    <p:sldId id="365" r:id="rId45"/>
    <p:sldId id="363" r:id="rId46"/>
    <p:sldId id="370" r:id="rId47"/>
    <p:sldId id="371" r:id="rId48"/>
    <p:sldId id="407" r:id="rId49"/>
    <p:sldId id="408" r:id="rId50"/>
    <p:sldId id="411" r:id="rId51"/>
    <p:sldId id="550" r:id="rId52"/>
    <p:sldId id="409" r:id="rId53"/>
    <p:sldId id="410" r:id="rId54"/>
    <p:sldId id="412" r:id="rId55"/>
    <p:sldId id="413" r:id="rId56"/>
    <p:sldId id="414" r:id="rId57"/>
    <p:sldId id="415" r:id="rId58"/>
    <p:sldId id="426" r:id="rId59"/>
    <p:sldId id="416" r:id="rId60"/>
    <p:sldId id="554" r:id="rId61"/>
    <p:sldId id="533" r:id="rId62"/>
    <p:sldId id="531" r:id="rId63"/>
    <p:sldId id="534" r:id="rId64"/>
    <p:sldId id="535" r:id="rId65"/>
    <p:sldId id="536" r:id="rId66"/>
    <p:sldId id="537" r:id="rId67"/>
    <p:sldId id="301" r:id="rId68"/>
    <p:sldId id="538" r:id="rId69"/>
    <p:sldId id="304" r:id="rId70"/>
    <p:sldId id="307" r:id="rId71"/>
    <p:sldId id="265" r:id="rId72"/>
    <p:sldId id="539" r:id="rId73"/>
    <p:sldId id="268" r:id="rId74"/>
    <p:sldId id="267" r:id="rId75"/>
    <p:sldId id="271" r:id="rId76"/>
    <p:sldId id="305" r:id="rId77"/>
    <p:sldId id="266" r:id="rId78"/>
    <p:sldId id="306" r:id="rId79"/>
    <p:sldId id="273" r:id="rId80"/>
    <p:sldId id="540" r:id="rId81"/>
    <p:sldId id="541" r:id="rId82"/>
    <p:sldId id="542" r:id="rId83"/>
    <p:sldId id="325" r:id="rId84"/>
    <p:sldId id="326" r:id="rId85"/>
    <p:sldId id="543" r:id="rId86"/>
    <p:sldId id="544" r:id="rId87"/>
    <p:sldId id="383" r:id="rId88"/>
    <p:sldId id="282" r:id="rId89"/>
    <p:sldId id="427" r:id="rId90"/>
    <p:sldId id="428" r:id="rId91"/>
  </p:sldIdLst>
  <p:sldSz cx="9144000" cy="6858000" type="screen4x3"/>
  <p:notesSz cx="6858000" cy="9144000"/>
  <p:custDataLst>
    <p:tags r:id="rId94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43FE"/>
    <a:srgbClr val="1637FF"/>
    <a:srgbClr val="D7C896"/>
    <a:srgbClr val="39275B"/>
    <a:srgbClr val="C79900"/>
    <a:srgbClr val="F4F4F4"/>
    <a:srgbClr val="D7A900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/>
    <p:restoredTop sz="88095" autoAdjust="0"/>
  </p:normalViewPr>
  <p:slideViewPr>
    <p:cSldViewPr snapToObjects="1">
      <p:cViewPr varScale="1">
        <p:scale>
          <a:sx n="107" d="100"/>
          <a:sy n="107" d="100"/>
        </p:scale>
        <p:origin x="23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86E03-FF8F-F043-A96F-D7A5AEA854C0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2214-2CEE-284F-AE70-A49E5EAB5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204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22:53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17582 5138 24575,'-35'0'0,"7"0"0,0 0 0,1 0 0,0 0 0,1 1 0,7 2 0,-10 3 0,7 3 0,1 1 0,0 8 0,11-6 0,1 3 0,9-7 0,1-2 0,7 10 0,23 3 0,5-3 0,4-5 0,-8-11 0,-9 0 0,-1 0 0,3 0 0,-6 0 0,-1 0 0,-7 4 0,-1 5 0,-7 8 0,0-5 0,-3 5 0,-2-2 0,-21 11 0,-13 7 0,-3-6 0,-3-6 0,18-15 0,-12-3 0,14-5 0,-1-2 0,17 1 0,6-1 0</inkml:trace>
  <inkml:trace contextRef="#ctx0" brushRef="#br0" timeOffset="2392">17476 5746 24575,'-9'0'0,"-5"0"0,-8 0 0,-2 8 0,-4 8 0,1 15 0,11-8 0,2 3 0,12-15 0,4 2 0,4 0 0,4 2 0,3-1 0,1 0 0,-1-2 0,10 18 0,-11-11 0,9 22 0,-17-28 0,0 8 0,-5-16 0,-17 2 0,-12-4 0,3-1 0,-1-1 0,-5-1 0,1 0 0</inkml:trace>
  <inkml:trace contextRef="#ctx0" brushRef="#br0" timeOffset="4104">17587 5957 24575,'0'34'0,"0"-2"0,0 0 0,0 5 0,0-7 0,0-6 0,0-21 0,0-23 0,-1-14 0,-1 7 0,1 0 0,-2-4 0,0-7 0,3 19 0,0-1 0,21 12 0,-3-1 0,17 16 0,-19 0 0,-4 4 0,-12-1 0,0-3 0,0 0 0,-1 0 0,0-3 0,-1 0 0,0 0 0,-2 1 0,1-2 0,-2 0 0,3-3 0,1 0 0</inkml:trace>
  <inkml:trace contextRef="#ctx0" brushRef="#br0" timeOffset="7750">17387 6387 24575,'0'36'0,"0"-1"0,0-2 0,0-3 0,3 4 0,1-9 0,2 0 0,-2-12 0,-2-1 0,-1-2 0,-1-2 0,0-2 0,0-5 0,0 0 0</inkml:trace>
  <inkml:trace contextRef="#ctx0" brushRef="#br0" timeOffset="9012">17407 6431 24575,'21'27'0,"0"0"0,-2-5 0,-4-2 0,-8-7 0,-5-8 0,10 17 0,-6-11 0,6 13 0,-8-16 0,-3-5 0,-1-2 0</inkml:trace>
  <inkml:trace contextRef="#ctx0" brushRef="#br0" timeOffset="10228">17549 6358 24575,'0'20'0,"0"6"0,0 15 0,0-13 0,0 3 0,0-17 0,0-2 0,0 1 0,0-4 0,0-3 0,0-1 0,0 15 0,0-4 0,0 15 0,2-17 0,-1-4 0,1-7 0</inkml:trace>
  <inkml:trace contextRef="#ctx0" brushRef="#br0" timeOffset="12654">17398 7031 24575,'0'32'0,"0"0"0,0-3 0,0-6 0,0-8 0,0 7 0,0-12 0,-6-6 0,3-13 0,-9-36 0,8 19 0,0-5 0,-1-1 0,3-5 0,-1 0 0,17-10 0,-8 33 0,12-16 0,-10 24 0,0 2 0,13 2 0,-6 2 0,15 0 0,-16 0 0,4 1 0,-6 1 0,3 4 0,-3 0 0,20 21 0,-16-10 0,17 17 0,-23-19 0,-6 4 0,-9-13 0,-7 1 0,-15-1 0,9-1 0,-10 4 0,16-2 0,-1 1 0,4-3 0,-1 1 0,6-5 0,1 0 0</inkml:trace>
  <inkml:trace contextRef="#ctx0" brushRef="#br0" timeOffset="61832">21760 8563 24575,'50'0'0,"0"0"0,-1 0 0,-4 0 0,1 0 0,2 0 0,3 0 0,-5 0 0,3 0 0,2 0 0,1-1 0,-2 1 0,-2-1-656,-1 1 1,-2-1-1,-1 0 1,0 0 0,2 0 447,-1 0 1,2 0 0,0 0 0,0-1-1,-3 1 1,-4-2 639,9-2 0,-5-1 0,-4 1-432,0-1 0,-4 0 377,0 0 1,-7 0-378,-14 3 0,-3 2 0,-10 1 0</inkml:trace>
  <inkml:trace contextRef="#ctx0" brushRef="#br0" timeOffset="65072">17250 11271 24575,'28'0'0,"1"0"0,7 0 0,5 0 0,-3 0 0,-5 0 0,0 0 0,11 0 0,7 0 0,-5 0 0,-7 0 0,-3 0 0,4 0 0,-4 0 0,-10 0 0,-9 0 0,-16 0 0,1 0 0</inkml:trace>
  <inkml:trace contextRef="#ctx0" brushRef="#br0" timeOffset="76474">1326 11175 24575,'26'0'0,"1"0"0,15 0 0,8 0 0,2 0 0,-14 0 0,-1 1 0,4-1 0,11-1 0,-19 0 0,5 1 0,5-2 0,3 1 0,5-1 0,1 0 0,3 0 0,2 0 0,1 0 0,0 0 0,-1 0 0,0 0 0,-2 0 0,-2 0 0,-2 0 0,-4 0 0,-4 1 0,-5-1 0,18 1 0,-8 0 0,-5 0 0,0 0 0,4-1 0,7 1 0,-4-1 0,0 0 0,0 0 0,-1 0 0,1 0 0,0 0 0,0-1 0,-1 1 0,1 0 0,0 0 0,0 0 0,-1 0 0,1 0 0,0 0 0,0 0 0</inkml:trace>
  <inkml:trace contextRef="#ctx0" brushRef="#br0" timeOffset="77999">21843 10830 24575,'49'0'0,"1"0"0,0 0 0,-1 0 0,1 0 0,0 0 0,-1 0 0,-1 0 0,-2 0 0,0 0 0,-1 0 0,1 0 0,2 0 0,-2 1 0,3 0 0,1 0 0,-1 1 0,-1-1 0,-2 1 0,-4 0 0,4 0 0,-4 1 0,-2-1 0,1 1 0,4 0 0,2-1 0,-4 1 0,-8 1 0,11 4 0</inkml:trace>
  <inkml:trace contextRef="#ctx0" brushRef="#br0" timeOffset="80948">9004 11320 24575,'41'0'0,"1"0"0,0 0 0,5 1 0,2-1 0,-3 1 0,1 1 0,-2 0 0,3 0-449,2 0 1,3 0 0,-1 0-1,-5 1 449,-10 0 0,-4 0 0,-1 0 290,15 2 0,-5-1-290,5 0 0,-11 0 0,-33-4 0</inkml:trace>
  <inkml:trace contextRef="#ctx0" brushRef="#br0" timeOffset="82119">17448 11288 24575,'30'0'0,"0"0"0,10 0 0,6 0 0,-3 0 0,4 0 0,-1 0 0,-2 0 0,2 0 0,-14 0 0,-18 0 0,-5 0 0</inkml:trace>
  <inkml:trace contextRef="#ctx0" brushRef="#br0" timeOffset="86653">9590 4669 24575,'-40'1'0,"0"-1"0,9 3 0,-2 0 0,-6 2 0,-4 0 0,2 3 0,7 2 0,2 2 0,-5 7 0,6-1 0,-3 5 0,-3 4 0,-2 2 0,0 2 0,-1 0 0,3 0 0,1-1-469,1 2 1,1-1 0,1 1 0,0 0 0,0 1 0,0 1 0,-2 1 103,2-3 1,-2 0 0,0 0 0,-1 1 0,0 1 0,1 1 0,2 1 0,2 2 0,3 1 159,2 4 0,1 4 0,3 1 0,1 2 0,2 0 0,1-1 1,2-1-1,2-2 0,0-3 205,0 6 0,3-3 0,3-2 0,0 2 0,0 3 0,2-5 0,-1 2 0,1 3 0,0 1 0,1 0 0,0-1 0,1-3 0,1-3-54,1 4 1,2-3 0,0-3 0,0 1 0,1 1 53,-2 4 0,1 0 0,0 1 0,0 1 0,1 4 0,-2-9 0,1 2 0,0 3 0,0 0 0,0 1 0,0 0 0,0-2 0,1-2 0,-1 7 0,0-3 0,1 0 0,0 0 0,0 0 0,0 3 0,-1-8 0,1 3 0,0 0 0,0 1 0,0 0 0,1-1 0,0-1 0,1-2 0,1 4 0,2-1 0,0-1 0,0-1 0,1-3 0,-1-2 435,1 4 1,-1-4-1,2-1 1,0 2-436,2 9 0,1 1 0,1-1 0,0-5 0,-2-10 0,0-3 0,1 0 0,1 8 0,1 0 0,1-1 1092,0-7 0,0-1 0,2 2-820,3 9 1,1 3 0,-1-3 669,-3-5 1,-1-2 0,-1 0-943,2 2 0,0-1 0,-3 0 0,0 13 0,-2-3 0,-4-16 0,0-2 0,-1 6 0,0-1 0,0-5 0,1 0 0,4 15 0,3-3 0,-3-14 0,8 0 0,5 5 0,2 4 0,2 3 0,2 1 0,-1-3 0,1 0 0,4 3 0,-3-4 0,4 4 0,1 1 0,-1-3 0,-1-3 0,2 0 0,0-4 0,4-1 0,-4-2 0,4 3 0,2-2 0,1-6 0,-1-8 0,2-13 0,1-9 0,-1-5 0,-2-2 0,-3 4 0,-2-2 0,-1-5 0,-3-7-189,-3-8 1,-3-10 0,0-5-1,-3-3 1,-2 0 0,-2 3 188,-5 8 0,-2 4 0,-1-1 0,-2-3 0,0-6 0,1-10-100,-6 25 1,0-3 0,0-3-1,1-4 1,-1-2 0,0-2-1,0-3 1,0-2 0,1-2 0,-1-2-1,0-1 1,0-2 0,0-1-1,0-1 1,0-1 0,0 0 0,0 0-1,-1-1 1,1 0 0,0 1-1,-1 0 1,1 0 0,-1 2-1,1 0 1,-1 2 0,0 1 0,0 2-1,0 1 1,0 3 0,0 2-1,0 2 1,0 3 0,-1 3-186,3-22 0,-1 6 0,0 5 0,0 3 1,0 2-1,-1 1 0,1-1 0,-1-1 1,0-4-1,1-4 0,-1-6 285,-1 19 0,0-3 0,1-4 0,-1-2 0,1-3 0,0-2 0,0-2 0,0-2 0,0-1 0,1-2 0,-1 0 0,0-1 0,0 0 0,0 0 0,0 0 0,0 1 0,-1 0 0,0 2 0,0 1 0,0 2 0,0 2 0,-1 3 0,-1 1 0,1 4 0,-1 3 0,-1 3 0,0 4 0,-1 4 0,0 5 0,-1 4 0,-9-34 0,-3 14 0,2 0 0,-1-3 0,1 5 0,3 8 0,1 0 0,0-12 0,-2-5 0,2 2 0,0 8 0,0 2 0,1 0 0,-1-4 0,0 1 0,0 0 0,0 4 0,-1 0 0,-2 2 378,-11-7 0,-2 5-378,0-3 1638,4 16 0,-1 1 1638,-6-10-3044,9 10-232,3 0 0,0 2 0,2 4 0,3 2 0,5 14 0,4 1 0</inkml:trace>
  <inkml:trace contextRef="#ctx0" brushRef="#br0" timeOffset="90616">17962 4844 24575,'-36'0'0,"-4"0"0,2 1 0,-12 1 0,-2 1 0,6 1 0,-3 4 0,-1 4 0,6-3 0,-9 3 0,-1 0 0,2 2 0,9 2 0,7 2 0,7 2 0,-3 3 0,-6 3 0,-3 2 0,-1 3 0,3 1 0,2 2 0,3 2 0,0 2 0,2 3 0,7-7 0,2 2 0,0 2 0,0 1 0,2-1 0,1-1 0,-2 1 0,1 0 0,1-1 0,2 1 0,2 1-361,3 2 1,2 2 0,2 0 0,1-1 0,1-4 360,0 6 0,3-3 0,1 0 0,-1 4 0,1 0 0,-1 0 0,1 1 0,1 1 0,-1 0 0,1 3 0,0 1 0,0 1 0,0-14 0,1-1 0,0 3 0,1 6 48,-1-8 0,0 4 1,0 3-1,0 2 0,1 3 1,-1 0-1,2 1 0,0 0 1,1-1-49,0-5 0,2 0 0,0 1 0,1 0 0,0 0 0,0 1 0,1 0 0,0 1 0,-1 0 0,0 1 0,0 0 0,-1-1 0,1 2 0,-1 0 0,0 2 0,0-1 0,0 2 0,0-1 0,0 0 0,0-1 0,0 0 0,1-2 0,0-1 0,0-1 0,2 8 0,0-2 0,1 0 0,0-2 0,0-1 0,0 0 0,0-1 0,0-1 0,-1 1 0,1 0 0,0 1 0,0 0 0,-1-1 0,1-2 0,-2-3 0,0-4 0,-2-5 0,1 4 0,-3-8 0,1 4 0,0 11 0,1 5 0,-1-1 0,-2-8 0,0-7 0,-2-3 0,1 21 0,0-5 0,0-11 1366,0 9-1366,2-39 0,-1 10 0,-1 14 0,-1 11 0,-1 9 0,1 6 0,-1 3 0,1 2 0,1-2 0,0-3 0,2-7 0,1-8 0,6 11 0,3-9 0,1 0 0,-2 10-257,-7-12 1,-2 7-1,-1 5 1,-1 4-1,0 2 1,0 0-1,0-2 1,2-3-1,1-6 1,3-7-1,2-9 257,10 4 0,4-10 0,-2-5 0,-1 0 0,1-7 0,31-12 0,-9-14 0,-14-7 0,1-9 0,-1-5 0,4-9 0,-1-1 0,-4 5 0,1-3 0,-1 0-116,0 2 0,5-6 1,-2 2-1,-7 5 116,-8 6 0,-3 2 1350,4-6 0,0-2-1350,2-3 0,1-7 0,-4 6 0,2-8 0,2-3 0,-1 0 0,-2 4 0,-1 4 0,-1 3 0,0-2 0,2-5-410,-3 5 0,1-4 1,1-5-1,0-1 1,0 0-1,-1 0 0,-1 4 1,-2 5 276,0-2 0,-2 4 0,-1 2 0,0 0 0,1-3 133,0-2 0,0-1 0,0-2 0,0 0 0,-1 0 0,-1 1-435,-1 1 1,-1 0 0,-1 0-1,0 0 1,-1 1 0,1 1 434,0-1 0,0 2 0,0 0 0,0 0 0,1-3 0,-1-3 0,0-2 0,1-2 0,-1 0 0,1 1 0,0 3 0,0-1 0,1 3 0,-1 0 0,1 0 0,0 1 0,-1 1 0,1 2 0,0-1 0,-1 0 0,1-1 71,-1-5 1,1 0 0,-1-1 0,0 0 0,-1 1-72,0 1 0,-1 0 0,-1 0 0,0 1 0,0 1 0,-1-5 0,0 2 0,-1 0 0,0 1-167,-1-1 0,-1 1 0,1 1 0,-1 5 167,0 6 0,0 3 0,0-4 0,0-4 0,1-5 0,1-2 0,-1 0 0,0 5 0,1-7 0,0 4 0,0-4 400,0 5 1,0-4-1,0-1 1,0 2-1,0 6-400,0-2 0,0 5 0,0 1 0,2 0 0,0 1 0,-6-4 225,-6 4 1,-6-5 0,-2-2 0,-2 1 0,3 2 0,4 6 0,2-13 0,-1 2 0,-12 2 0,1 0 0,-1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38:18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3241 8196 24575,'50'0'0,"0"0"0,0 0 0,0 0 0,-1 0 0,1 0 0,0 0 0,0 0 0,0 0 0,0 0 0,-1 0 0,1 0 0,0 0 0,0 0 0,0 0 0,-1 0 0,-1 0 0,-1 0 0,-1 0 0,0 0 0,-2 0 0,0 0 0,-2 0 0,13 0 0,1 0 0,-3 0 0,-2 0 0,-6 0 0,-6 0 0,11 0 0,-8 0 0,2 0 0,-9 0 0,-24 0 0,-5 0 0</inkml:trace>
  <inkml:trace contextRef="#ctx0" brushRef="#br0" timeOffset="1323">3113 9598 24575,'51'0'0,"0"0"0,0 0 0,0 0 0,1 0 0,-1 0 0,-6 1 0,-3 0 0,0 0 0,0 0 0,3 0 0,1 0 0,3-1 0,1 0 0,-1 1 0,-4-1 0,-4 1 0,6 1 0,-6 0 0,-10-1 0,-6 1 0,-9-2 0</inkml:trace>
  <inkml:trace contextRef="#ctx0" brushRef="#br0" timeOffset="5232">4673 10733 24575,'7'0'0,"13"0"0,27 0 0,-23 0 0,5 0 0,17-1 0,9 0 0,-5 0 0,-7 1 0,-1-1 0,2-1 0,3 1 0,-7 0 0,-11 0 0,-2 0 0,1-1 0,0 0 0,-1 2 0,1-1 0,-1-1 0,-1 1 0,11-1 0,-16 1 0,-16 0 0,1 1 0</inkml:trace>
  <inkml:trace contextRef="#ctx0" brushRef="#br0" timeOffset="8677">4431 11932 24575,'47'0'0,"-1"0"0,-10 0 0,1 0 0,-2 0 0,4 0 0,-1 0 0,5 0 0,-1 0 0,-2 0 0,-2 0 0,-4 0 0,0 0 0,-2 0 0,0 0 0,4 0 0,-2 0 0,0-1 0,-9 0 0,1 0 0,25 0 0,-20-1 0,14 1 0,-24 0 0,-7 0 0,2 0 0,-7 1 0,-1 0 0,2 0 0,-6 0 0,12 0 0,-11 0 0,12 0 0,-7-1 0,6 0 0,-4 0 0,2-1 0,-5 2 0,-2 0 0,-4 0 0</inkml:trace>
  <inkml:trace contextRef="#ctx0" brushRef="#br0" timeOffset="39001">3214 14566 24575,'48'0'0,"1"0"0,-1 0 0,1 0 0,-1 0 0,0 0 0,-4 0 0,2 0 0,0 0 0,2 0 0,-1 0 0,-8 0 0,-6 0 0,-4 0 0,-1 0 0,-1 0 0,12 0 0,-21 0 0,-15 0 0,-2 0 0</inkml:trace>
  <inkml:trace contextRef="#ctx0" brushRef="#br0" timeOffset="44299">5910 14517 24575,'49'0'0,"-1"0"0,0 0 0,1 0 0,-1 0 0,0 0 0,1 0 0,-1 0 0,0 0 0,1 0 0,-1 0 0,0 0 0,1 0 0,-1 0 0,0 0 0,0 0 0,-1-1 0,-1 1 0,0 0 0,1 0 0,-1-1 0,1 1 0,0 0 0,1 0 0,0 1 0,2-1 0,1 1 0,-4 0 0,2 0 0,1 1 0,1-1 0,2 1 0,0 0 0,0 0 0,0 0 0,1 0 0,-1 0 0,-1 0 0,-1 0 0,0 1 0,-2-1 0,-2-1 0,-2 1 0,-2 0-365,11 0 1,-4 0 0,-4-1 0,-1 1 0,0-1 0,0 1 0,2 0 0,3 0 0,4 0 195,-10-1 0,4 1 0,2 0 0,3 1 0,2-1 0,2 0 1,0 1-1,0-1 0,1 1 0,-2-1 0,0 0 0,-3 1 0,-2-1 1,-2 0-1,-4 0 0,-4-1 0,-4 1 169,16 0 0,-10 0 0,-3 0 0,0 0 0,7-1 0,-2 0 0,3 0 0,4-1 0,1 0 0,-1 1 0,0-1 0,-3 0 0,-4 0 179,3 0 1,-4 0 0,-2 0 0,1 0 0,4 0-180,-1 0 0,4 0 0,3 0 0,-1 0 0,0 0 0,-3 0 0,-5 0 0,7 0 0,-5 0 0,-1 0 0,0 0 0,2 0 0,1 0 0,-1 0 0,-4 0 0,-6 0 0,-3 0 0,6 0 0,2 0 0,7 0 0,4 0 0,0 0 0,-2 0 0,-7 0 0,4 0 0,-5 0 0,7 0 132,-9 0 1,6 0 0,4 0 0,3 0 0,1 0 0,-2 0 0,-3 0 0,-5 0-133,10 0 0,-5 0 0,-2 0 0,4 0 0,-8 0 0,2 0 0,2 0 0,-1 0 0,-2 0 0,-2 0-188,7 0 0,-2 0 1,-2 0-1,-3 0 188,0 0 0,-2 1 0,5-2 216,-4 1 1,6-1 0,3 0 0,0-1 0,-5 1 0,-7 1 0,8-1 0,-1 0 0,0 0 0,-1 0 0,1 0 0,0 0 0,0-1 0</inkml:trace>
  <inkml:trace contextRef="#ctx0" brushRef="#br0" timeOffset="44895">13258 14591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39:21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14278 7010 24575,'49'-6'0,"0"1"0,-1 0 0,-2 0 0,-2 0 0,7 0 0,-10 1 0,5-1 0,2 0 0,2 0 0,1 0 0,0 1-410,-8 0 0,2 1 1,0-1-1,1 1 1,1 0-1,0 0 0,0 1 1,1-1 251,-3 1 1,2 0 0,0 0 0,0 1 0,0-1 0,1 1 0,-1-1 0,0 1 0,0 0 157,4-1 0,-1 0 0,0 1 0,0-1 0,1 0 0,-1 1 0,1 0 0,2 0 0,-6 0 0,2 1 0,0-1 0,2 1 0,0 0 0,-1 0 0,-2 0 0,-1 0 0,-2 0 0,-3 0 0,11-1 0,-5 1 0,-2 0 0,1 1 0,5-1 0,-8 0 0,5 0 0,2 0 0,0 0 0,0 0 0,-2 0 0,-4 0 0,-5 0 0,5 0 0,-7 0 0,-1 0 0,3 0 77,4-1 1,4-1 0,0 0 0,-3 0 0,-7 0-78,3-2 0,-2 0 327,4-3 1,3 0 0,7 1-328,-13 4 0,6 2 0,2 1 0,2 0 0,-1 0 0,-3 0 0,-5-1 0,12-2 0,-7-1 0,6 1-57,-6 3 0,8 1 0,3 0 0,-5 0 0,-8 1 0,-16-2 57,-12 0 0,-9-1 0,-3 0 0</inkml:trace>
  <inkml:trace contextRef="#ctx0" brushRef="#br0" timeOffset="13113">13152 8254 24575,'50'-2'0,"1"1"0,-1-1 0,1 0 0,-1 0 0,1 1 0,-1-1 0,0 0 0,1 0 0,-1 1 0,1-1 0,-1 0 0,1 0 0,-1 1 0,2-1 0,1 0 0,2 0 0,0 0 0,-1 0 0,0 0 0,-3 0 0,-2 0 0,-4 1 0,-4 0 0,-5 0 0,-5 0 0,18 1 0,-7 0 0,2 0 0,3 0 0,-1 0 0,-2-1 0,-1 0 0,0 0 0,1 0 0,0 0 0,-1 0 0,-2-1 0,-1-1 0,-5 1 0,14-4 0,-1-1 0,1 1 0,-19 3 0,0 0 0,17-2 0,-1 1 0,3 3 0,-6 1 0,-18 0 0,-2 0 0,-7 0 0,3 0 0,-12 0 0,-1 0 0,-3 0 0,0 0 0,0 0 0,-2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41:04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17916 6675 24575,'51'0'0,"-1"0"0,1 0 0,0 0 0,0 0 0,-1 0 0,1 0 0,0 0 0,0 0 0</inkml:trace>
  <inkml:trace contextRef="#ctx0" brushRef="#br0" timeOffset="1289">17980 7665 24575,'29'0'0,"0"0"0,13 0 0,2 0 0,7 0 0,-2 0 0,-12 0 0,-3 0 0,-1 0 0,-12 0 0,-20 0 0</inkml:trace>
  <inkml:trace contextRef="#ctx0" brushRef="#br0" timeOffset="14612">13760 5530 24575,'-3'19'0,"1"27"0,2 0 0,0 4 0,0 1 0,0 0 0,0 1 0,0-3 0,0-17 0,0-5 0,3 5 0,-3-18 0,2 3 0</inkml:trace>
  <inkml:trace contextRef="#ctx0" brushRef="#br0" timeOffset="16310">13610 5949 24575,'25'41'0,"-11"-13"0,1-2 0,14-1 0,7-27 0,-12-18 0,-12-3 0,0-2 0,14-11 0,0 9 0,4 3 0,-13 14 0,-7 8 0,-8 2 0,-1 0 0</inkml:trace>
  <inkml:trace contextRef="#ctx0" brushRef="#br0" timeOffset="22577">11270 8827 24575,'0'-41'0,"0"1"0,0 14 0,0-2 0,0-11 0,0-9 0,0 0 0,0 8 0,0 6 0,0 3 0,0-7 0,0-3 0,0 10 0,0 10 0,0 8 0,0 3 0,0 7 0,0 1 0,0 3 0</inkml:trace>
  <inkml:trace contextRef="#ctx0" brushRef="#br0" timeOffset="23934">11087 8296 24575,'18'-34'0,"-1"13"0,3 1 0,11-7 0,1 1 0,-8 9 0,-2 1 0,19-9 0,-35 29 0,-5 13 0,0 3 0,-1 8 0,11 6 0,6 3 0,-1-5 0,2 2 0,6 8 0,-1-1 0,-4-14 0,-2-5 0,-3-5 0,-10-11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46:59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2175 4826 24575,'-29'0'0,"1"0"0,-15 0 0,-4 0 0,13 0 0,-2 0 0,2 0 0,-18 0 0,5 2 0,4 3 0,17 20 0,11 19 0,5 4 0,5-11 0,0 6 0,0 2 0,2 2 0,0 1 0,0 0 0,0-9 0,0 0 0,-1 0 0,1 2 0,1-1 0,0 2 0,-1 1 0,1-1 0,1-2 0,-1 2 0,0-2 0,1 0 0,-1 1-298,1 0 1,0-1 0,0 1 0,-1 0 297,1 0 0,0 0 0,0-1 0,1-2 0,-1 1 0,1-2 0,1 0 0,-1-1 0,-1 1 0,2 5 0,-1-4 0,0 6 0,0 3 0,0 1 0,0-3 0,1-4 0,1 9 0,0-4 0,0 3-217,-1 0 1,0 6 0,1 1 0,0-3 0,0-9 216,3 2 0,1-4 0,-1-8 0,0 2 0,0-2 0,1-1 0,-1 0 561,4 13 1,-2 3-562,-3-13 0,-2 2 0,1-3 0,0 5 0,0 0 0,-1-4 0,-1 2 0,-1-1 0,-1 5 0,-1-2 573,-1 5 1,-2 1-574,2-11 0,1 1 0,-1-1 0,-2 4 0,1 6 0,3-6 0,0 9 0,0 6 0,1 2 0,0-1 0,-1-4 0,1-8 0,0 1 0,0-7 0,0 7 0,0-4 0,0 7 0,0 5 0,0 0 0,0-3 0,0-6 0,0-11 0,0 18 0,0-30 0,0 18 0,-1-11 0,-1 1 0,1 6 0,-3 16 0,2-38 0,0-2 0,1-1 0,0-1 0,-1-5 0,2-1 0,2-2 0,2-3 0,8-1 0,16-5 0,11-3 0,-6 2 0,-2 1 0,26-7 0,-18 4 0,-41 12 0,-1 0 0,-2 0 0,3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43:01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8610 4090 24575,'44'0'0,"-1"0"0,1 0 0,1 0 0,0 0 0,-6 0 0,10 0 0,-2 0 0,-39 0 0,-3 0 0</inkml:trace>
  <inkml:trace contextRef="#ctx0" brushRef="#br0" timeOffset="974">10618 4064 24575,'32'0'0,"5"0"0,0 0 0,6 0 0,-7 0 0,-10 0 0,-25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43:15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10031 9179 24575,'42'0'0,"0"0"0,-8 0 0,2 0 0,6 0 0,5 0 0,2 0 0,-9 0 0,2 0 0,1 0 0,-2 0 0,8 0 0,-2 0 0,1 0 0,0 0 0,0 0 0,-5 0 0,1 0 0,-11 0 0,-19 0 0,-11 0 0</inkml:trace>
  <inkml:trace contextRef="#ctx0" brushRef="#br0" timeOffset="1557">11968 9992 24575,'43'0'0,"0"0"0,-1 0 0,1 0 0,9 0 0,-1 0 0,-1 0 0,-5 0 0,-1 0 0,-4 0 0,5 0 0,-4 0 0,3 0 0,-5 0 0,-6 0 0,-13 0 0,-6 0 0,-4 0 0,-5 0 0</inkml:trace>
  <inkml:trace contextRef="#ctx0" brushRef="#br0" timeOffset="13942">3282 5760 24575,'50'0'0,"-16"0"0,4 0 0,9 0 0,2 0 0,-13 0 0,0 0 0,-1 0 0,17 0 0,-2 0 0,-7 0 0,-2 0 0,-9 0 0,1 0 0,16 0 0,0 0 0,-21 0 0,0 0 0,15 0 0,-3 0 0,-9 0 0,-6 0 0,-16 0 0,-1 0 0</inkml:trace>
  <inkml:trace contextRef="#ctx0" brushRef="#br0" timeOffset="18258">3206 5863 24575,'50'-2'0,"0"0"0,0 1 0,-1-1 0,1 0 0,0 0 0,0 0 0,0 0 0,-1 0 0,1 0 0,0 1 0,0-1 0,2 0 0,4 0 0,2 0 0,-1-1 0,-1 1 0,-3 0 0,-6 1 0,-6-1 0,-10 1 0,-9 0 0,-4 1 0,-13 0 0,-3 0 0</inkml:trace>
  <inkml:trace contextRef="#ctx0" brushRef="#br0" timeOffset="20058">6347 5753 24575,'40'0'0,"-2"0"0,7 0 0,-4 0 0,-8 0 0,0 0 0,12 0 0,5 0 0,-9 0 0,-4 0 0,6 0 0,-17 0 0,-1 0 0,13 0 0,7 0 0,-27 0 0,-11 0 0</inkml:trace>
  <inkml:trace contextRef="#ctx0" brushRef="#br0" timeOffset="21977">7445 5786 24575,'30'0'0,"0"0"0,1 0 0,4 0 0,2 0 0,7 0 0,0 0 0,-6 0 0,-1 0 0,-1 0 0,11 0 0,4 0 0,-14 0 0,-20 0 0,-9 0 0,-2 0 0</inkml:trace>
  <inkml:trace contextRef="#ctx0" brushRef="#br0" timeOffset="23191">8497 5754 24575,'44'0'0,"0"0"0,0 0 0,-2 0 0,-1 0 0,3 0 0,0 0 0,3 0 0,-2 0 0,-5 0 0,1 0 0,-2 0 0,7 0 0,3 0 0,-18 0 0,-26 0 0,-3 0 0</inkml:trace>
  <inkml:trace contextRef="#ctx0" brushRef="#br0" timeOffset="29399">1814 12609 24575,'31'0'0,"-7"0"0,5 0 0,4-1 0,4-1 0,-1 1 0,8-2 0,2 0 0,3-2 0,3 0 0,-3-1 0,-10 0 0,-2 0 0,0-1 0,0 1 0,0-1 0,0 1 0,-1 0 0,1 0 0,-1 1 0,2 0 0,1 0 0,-1 1 0,4 0 0,0 1 0,-2 0 0,-4 0 0,-1 1 0,-1 0 0,13-1 0,-3 2 0,-14 0 0,-5 1 0,0-1 0,8 0 0,1-2 0,-20 2 0,20-1 0,-29 2 0</inkml:trace>
  <inkml:trace contextRef="#ctx0" brushRef="#br0" timeOffset="33179">4437 6618 24575,'32'24'0,"0"1"0,0-1 0,1-2 0,0-1 0,4 2 0,0 0 0,5 3 0,2 1 0,0 0 0,-1-2-461,-4-3 0,-1-1 1,0 0-1,1 0 0,3 2 461,-4-1 0,2 0 0,2 2 0,0 0 0,1 0 0,0 0 0,-1 0-254,2 0 0,-1 0 0,1 0 0,0 0 0,1 0 0,0 1 1,1 1 253,-6-4 0,0 2 0,1 0 0,1 1 0,-1-1 0,1 1 0,-1-1 0,0 0 0,0-1 0,1 1 0,0 0 0,0-1 0,-1-1 0,1 1 0,-1 0 0,1-1 0,0 2 0,1 0 0,1 1 0,0 1 0,0-1 0,0 1 0,-2-2 0,-1-1 0,-2-1 0,5 2 0,-3-2 0,-1-1 0,0 0 0,3 1 0,1 1 0,2 0 0,2 1 0,-1-1 0,-2-2 0,-6-2 0,5-1 0,-5-2 0,1 0 0,-1-1 0,1 0 0,1 1 0,1 0 234,4 0 0,-1 0 0,3 2 1,4 1-235,-9-3 0,4 3 0,2 0 0,1 1 0,0 0 0,-1-1 0,-3 0 0,-3-2 0,-2 0 0,0-1 0,-1 1 0,2 0 0,2 2-324,-3-2 1,3 1 0,1 2 0,2 0 0,0 1 0,-1-1 0,-2-1-1,-4-1 1,-5-2 323,8 4 0,-7-2 0,-1 0 0,3 0 0,-2 0 0,2 1 0,0-1 0,0 1 0,1-1 221,6 3 1,0-1 0,1 0 0,3 1-222,-10-3 0,3 1 0,1 0 0,1 1 0,-1 0 0,-1-1 0,-2-1 0,3 1 0,-2-1 0,-2 0 0,1 0 0,2 1 288,0 1 0,2-1 1,1 2-1,-1 0 1,0 0-1,-3 2-288,4 5 0,-2 1 0,0 2 0,-4-3 0,-2-2 0,-2-2 0,-3-3 0,5 3 0,-3-1 0,7 4 0,2 2 0,2 1 0,-2-1 0,-4-4 0,-8-5 0,8 4 0,-2-4 0,-5-2 0,4 3 0,1-1 0,-5-4 0,4-2 0,-3-3 0,-6-3 0,2-1 1638,18 3 0,3-1-1558,-5-2 0,-1-2-80,2 0 0,0 1 0,-3-2 0,11 1 0,-20-1 0,8 0 0,6 1 0,5 1 0,3 0 0,1 0 0,0 0 0,-2 0 0,-3-1 0,-6 0 0,-8 0 0,8 0 0,-9-1 0,0 1 0,9 0-168,-4 0 1,12 0 0,7 1 0,3 0-1,1 0 1,-2 0 0,-8 1 0,-8-2 0,-14 1-1,-15-1 168,-15 0 0,1 1 0,-1-3 0,1 3 0,-1-2 0,-1 0 0,0-1 1673,-2 1-1673,0-1 0,2 1 0,-2 37 0,2-30 0,-2 28 0</inkml:trace>
  <inkml:trace contextRef="#ctx0" brushRef="#br0" timeOffset="43081">16737 12256 24575,'49'0'0,"1"0"0,-1 0 0,1 0 0,-1 0 0,1 0 0,-1 0 0,2 0 0,-5 0 0,0-1 0,2 1 0,7-1 0,8 1 0,-28-1 0,3 1 0,3 0 0,3-1 0,3 1 0,2-1 0,2 0 0,1 1 0,2-1 0,2 1 0,0-1 0,0 0 0,1 1 0,1-1 0,-2 0 0,1 1 0,-1-1 0,-2 0 0,0 1 0,-2-1 0,-2 1 0,-3-1 0,-1 1 0,-3-1 0,-3 1-328,17-1 0,-6 0 0,-3 1 1,-3-1-1,-2 0 0,0 1 1,2-1-1,2 1 0,4-1 1,6 0 190,-17 1 0,3 0 1,3-1-1,2 1 1,2-1-1,2 1 1,2-1-1,1 1 1,0-1-1,1 1 1,1 0-1,0-1 1,-1 1-1,0-1 1,-2 1-1,0 0 1,-1 0-1,-3-1 0,-1 1 1,-3 0-1,-2 0 1,-3 0-1,-4 1 1,-2-1-36,23 1 0,-8 0 0,-4 0 0,-4 0 0,-1 1 0,2 0 602,3 0 0,-1 0 0,-1 1 0,0-1 0,-1 0-430,1 0 0,0 0 0,0 0 0,-2-1 0,-1 1 0,13-1 0,-3 0 0,-4 0 0,3 0 0,-2 0 0,-5-1 0,1 0 0,-9 0 1206,1 0-1206,-3 0 0,10 0 0,-15-2 3276,8-1-2322,10-10-954,-21 5 0,1 0 0,10-3 0,0 1 0,-9 3 0,-1 0 0,22-4 0,-21 7 0,0 1 0,2-1 0,-1 2 0,23-2 0,-17 2 0,-13-1 0,13 1 0,4-1 0,9-2 0,-10 2 0,-4 1 0,-17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44:20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17558 6178 24575,'47'0'0,"-1"0"0,1 0 0,0 0 0,0 0 0,-1 0 0,1 0 0,0 0 0,-1 0 0,8 0 0,3 0 0,-1 0 0,-2 0 0,-4 0 0,-8 0 0,-9 0 0,18 0 0,-11-1 0,-2 2 0,8 0 0,-14-1 0,-1 1 0,4 1 0,-10-1 0,17-1 0,-25 0 0,1 0 0,-15 0 0</inkml:trace>
  <inkml:trace contextRef="#ctx0" brushRef="#br0" timeOffset="11522">3613 6264 24575,'10'0'0,"3"0"0,0 0 0,10 0 0,14 0 0,3 0 0,4 0 0,-6 0 0,1 0 0,-4 0 0,2 0 0,-2 0 0,4 0 0,-2 0 0,-5 0 0,-2 0 0,20 0 0,-22 0 0,-10 0 0,-14 0 0</inkml:trace>
  <inkml:trace contextRef="#ctx0" brushRef="#br0" timeOffset="13011">5124 6171 24575,'47'0'0,"-1"0"0,1 0 0,0 0 0,2 0 0,1 0 0,-1 0 0,-3 0 0,1 0 0,-1 0 0,-2 0 0,11 0 0,-2 0 0,-10 0 0,8 0 0,-50 0 0</inkml:trace>
  <inkml:trace contextRef="#ctx0" brushRef="#br0" timeOffset="14031">6948 6049 24575,'39'0'0,"0"0"0,12 0 0,-1 0 0,2 0 0,-10 0 0,-3 0 0,-2 0 0,-2 0 0,-4 0 0,-2 0 0,3 0 0,-30 0 0</inkml:trace>
  <inkml:trace contextRef="#ctx0" brushRef="#br0" timeOffset="17197">17937 6261 24575,'48'0'0,"1"0"0,0 0 0,-1 0 0,1 0 0,-1 0 0,-2 0 0,-1 0 0,3 0 0,1 0 0,2 0 0,1 0 0,-2 0 0,-6 0 0,2 0 0,-5 0 0,-4 0 0,-1-1 0,-6 0 0,2 0 0,-24 0 0,-2 0 0</inkml:trace>
  <inkml:trace contextRef="#ctx0" brushRef="#br0" timeOffset="19464">19496 6236 24575,'45'0'0,"-1"0"0,1 0 0,-4 0 0,3 0 0,-1 0 0,-5 0 0,12-2 0,-3 1 0,-11-1 0,1 1 0,-1 0 0,3-1 0,0 0 0,-3 0 0,-6-2 0,-1 1 0,0 2 0,-2-1 0,5 0 0,-13 0 0,-13 1 0,1-1 0,6 2 0,9 0 0,27 0 0,0 0 0,-9 0 0,-15 0 0</inkml:trace>
  <inkml:trace contextRef="#ctx0" brushRef="#br0" timeOffset="26986">21008 5259 24575,'0'0'0</inkml:trace>
  <inkml:trace contextRef="#ctx0" brushRef="#br0" timeOffset="33553">2416 5833 24575,'-45'0'0,"10"0"0,-12 0 0,20 0 0,2 0 0,-13 5 0,10 0 0,3 4 0,7 23 0,1 1 0,15 9 0,4-12 0,5-4 0,6-4 0,30-5 0,-14-9 0,21-2 0,-3-22 0,-23 5 0,0-3 0,4-6 0,-2-3 0,-6 3 0,-4-1 0,-5-2 0,-3-2 0,-2-20 0,-4 8 0,-2-4 0,1-9 0,-2-1 0,0 13 0,0 1 0,1-1 0,-2 10 0,-1 23 0,2 16 0,0 10 0,1 6 0,0 3 0,0 18 0,0-16 0,0 2 0,7 16 0,1-4-656,-1-6 1,1 0-1,0-9 1,-5-26 0</inkml:trace>
  <inkml:trace contextRef="#ctx0" brushRef="#br0" timeOffset="34297">2638 5913 24575,'0'50'0,"0"-1"0,0-10 0,0 1 0</inkml:trace>
  <inkml:trace contextRef="#ctx0" brushRef="#br0" timeOffset="36128">2430 6622 24575,'-30'-2'0,"2"2"0,12 4 0,4 5 0,1 13 0,7-1 0,2 24 0,10 0 0,19-30 0,3-3 0,-13 20 0,0-8 0,22-48 0,-4-20 0,-25 17 0,-5-2 0,2-8 0,-1-5 0,-4 2 0,-8-2 0,-4 2 0,-1-8 0,-2 1 0,-3 4 0,-2 5 0,-3-4 0,6 22 0,16 47 0,10 23 0,-6-23 0,3 3 0,9 15 0,5 6 0,-2-6 0,-6-12 0,0 0 0,6 9 0,2 6 0,-5-12 0,-6-13 0,-1-1 0</inkml:trace>
  <inkml:trace contextRef="#ctx0" brushRef="#br0" timeOffset="37345">2612 6807 24575,'0'22'0,"0"0"0,0-2 0,-1 10 0,-4-9 0,-6 10 0,-11-13 0,-3-2 0,-2 0 0,3-4 0,1-3 0,8-9 0,8-1 0,2-2 0,7 2 0,13-2 0,14 2 0,1 1 0,2 0 0,-18 0 0,-7 0 0,-4 0 0</inkml:trace>
  <inkml:trace contextRef="#ctx0" brushRef="#br0" timeOffset="43420">10566 7046 24575,'51'0'0,"0"0"0,-4 0 0,4-1 0,-12 0 0,4 0 0,1-1 0,-1 1 0,-3 0 0,0 1 0,0-1 0,0 1 0,1-2 0,2 1 0,-1-1 0,-4 1 0,3 1 0,-4 0 0,-7 0 0,2 0 0,-13 0 0,-1 0 0,-13-2 0,-1 2 0,-4-2 0</inkml:trace>
  <inkml:trace contextRef="#ctx0" brushRef="#br0" timeOffset="45035">3476 6944 24575,'19'0'0,"20"0"0,-5 0 0,7 0 0,4 0 0,-7 0 0,3 0 0,2 0 0,0 0 0,-2 0 0,3 0 0,-2 0 0,0 0 0,0 0 0,3 0 0,2 0 0,-4 0 0,-7 0 0,13 0 0,-28 0 0,15-5 0,-16 4 0,7-4 0,-19 5 0,-7 0 0,0 0 0</inkml:trace>
  <inkml:trace contextRef="#ctx0" brushRef="#br0" timeOffset="46792">19254 6987 24575,'49'0'0,"1"0"0,-1 0 0,-7 0 0,2 0 0,2 0 0,0 0 0,-2 0 0,6 0 0,0 0 0,-2 0 0,2 0-419,2 0 1,1 0 0,-1 0 0,-5 0 418,-7 0 0,-3 0 0,-3 0 271,7 0 0,-4 0-271,-8 0 0,-2 0 276,21 0-276,-21 0 0,-21 0 0,-1 0 0</inkml:trace>
  <inkml:trace contextRef="#ctx0" brushRef="#br0" timeOffset="55260">2368 7339 24575,'-37'28'0,"0"0"0,0 0 0,-1 0 0,2 2 0,-1 1 0,3-3 0,10-7 0,6-2 0,-3 11 0,20-19 0,0-5 0,8 9 0,3-8 0,8 7 0,0-7 0,1-3 0,1-3 0,3-1 0,21-16 0,-17 0 0,-6 1 0,-1-6 0,-6-9 0,-3-7 0,-2 4 0,-1 7 0,-1 0 0,2-7 0,1-2 0,-3 3 0,-6-13 0,-1 18 0,0-4 0,0 23 0,-21-22 0,8 9 0,-14-19 0,14 17 0,7 12 0,0 6 0,6 12 0,0 28 0,0-9 0,0 6 0,1 1 0,0-1 0,0-5 0,-1-1 0,2 4 0,-1 0 0,0-7 0,0-8 0,0 1 0,1-7 0,-2 5 0,1-1 0,1 16 0,1-4 0,0 1 0,-2-15 0,2 7 0,-1-10 0,2 7 0,-3-13 0</inkml:trace>
  <inkml:trace contextRef="#ctx0" brushRef="#br0" timeOffset="56354">2409 7531 24575,'37'0'0,"0"0"0,13 0 0,-27 7 0,-20 2 0,-1 17 0,-1 6 0,-1-6 0,-2-3 0,38-23 0,-22 0 0,5 39 0,-33-15 0,-1 2 0,-1-1 0,-5-8 0,10-12 0,5-2 0,3-3 0,2 0 0</inkml:trace>
  <inkml:trace contextRef="#ctx0" brushRef="#br0" timeOffset="70341">22257 11964 24575,'0'46'0,"0"0"0,0 0 0,0 0 0,0 0 0,0 0 0,0 0 0,0 0 0,0 4 0,0-1 0,0-1 0,0-2 0,0-3 0,0-2 0,0 11 0,0-4 0,0-5 0,0-2 0,0 0 0,0-2 0,0 3 0,0 2 0,2-3 0,-1 2 0,2 1 0,0 1 0,0-2 0,0 3 0,2-1 0,-1 0 0,0-3 0,0-1 0,0-1 0,0-2 0,1-1 0,4 12 0,0-1 0,0-15 0,0-17 0,5-1 0,19-15 0,5-3 0,-4-2 0,9-3 0,4-1 0,-2 1 0,0-1 0,-1 1 0,2-2 0,5 0 0,-9 1 0,3-2 0,3 1 0,2-2 0,0 1 0,0-1 0,-3 2 0,-3 0 0,9-1 0,-5 0 0,0 1 0,1 0 0,4 1 0,-11 1 0,3 1 0,3 0 0,1-1 0,1 1 0,-2 1 0,-2 0 0,-4 0 0,-4 2-373,7-1 0,-7 1 1,0 1-1,2 0 373,5 1 0,4 0 0,0 1 0,-2 0 0,-4 0-81,2 1 0,-3 0 0,-4 0 81,2 0 0,-1 0 0,-4-1 0,1 0 0,-4-2 0,15-8 0,-6 0 0,-17-1 1471,-14 6-1471,-5 1 263,-2 1-263,-2-15 0,-4-17 0,-3-14 0,-3-8 0,0-4 0,-1-1 0,0 5 0,2 8 0,-2-2 0,0 4 0,-1 1 0,1-1 0,-1-6 0,4 9 0,-1-5 0,0-3 0,1-1 0,-1-1 0,0 2 0,0 2 0,0 4 0,0 6 0,-3-10 0,-1 4 0,0 7 0,2 9 0,-4-5 0,-1 6 0,-1 1 0,7 13 0,1 2 0,3 11 0,-2 1 0,-6 1 0,-6 1 0,3 1 0,-17 6 0,-7 1 0,10-1 0,-3 0 0,-3 1 0,-5 1 0,-1 0 0,-8-1 0,-1-1 0,1 0 0,9-2 0,1-1 0,-2 0-266,-8 1 1,-2-1-1,2-1 266,12-2 0,2 0 0,-5-1 0,1 0 0,-6 0 0,-3 0 0,-1 0 0,1 0 0,3 0 0,4 0 0,1 0 0,1 0 0,-1 0 0,-2 0-265,-3 0 1,-4 0 0,-1 0 0,1 0 0,2 0 0,6 0 264,-10 0 0,5 0 0,6 0 0,5-1 0,4 2 0,2 0 0,4 0 0,2 0 0,2 1 0</inkml:trace>
  <inkml:trace contextRef="#ctx0" brushRef="#br0" timeOffset="83716">16958 11548 24575,'45'0'0,"-15"0"0,2 0 0,-2 0 0,0 0 0,0 0 0,0 0 0,0 0 0,-1 0 0,4 0 0,3 0 0,0 0 0,6 0 0,-11-2 0,3 0 0,-5 1 0,-1 0 0,7-3 0,6 4 0,-23 0 0,-4 0 0,33 0 0,-18 0 0,12 0 0,-1 0 0,-15 0 0,18 0 0,-40 0 0,-1 0 0,-1 0 0</inkml:trace>
  <inkml:trace contextRef="#ctx0" brushRef="#br0" timeOffset="89887">19246 11577 24575,'32'0'0,"0"0"0,1 0 0,8 0 0,-3 0 0,-2 0 0,-11 0 0,-2 0 0</inkml:trace>
  <inkml:trace contextRef="#ctx0" brushRef="#br0" timeOffset="94360">5185 11510 24575,'32'0'0,"-1"0"0,8 0 0,6 0 0,-5 0 0,6 0 0,2 0 0,-2 0 0,-2 1 0,-1-1 0,0 0 0,0 0 0,7 1 0,0 0 0,1 0 0,-7 1 0,2 0 0,-3 0 0,-6 0 0,-6 0 0,-3 1 0,23 1 0,-4-1 0,-15 0 0,-18-2 0,-1 0 0</inkml:trace>
  <inkml:trace contextRef="#ctx0" brushRef="#br0" timeOffset="96119">3516 11484 24575,'42'0'0,"-16"0"0,4 0 0,14 0 0,7 0 0,-8 0 0,6 0 0,1 0 0,-4 0 0,-5 0 0,-3 0 0,3 0-137,3 0 0,4 0 0,-2 0 0,-6 0 137,0 0 0,-4 0 68,-5 0 0,-1 0-68,2 2 0,-1-1 0,10 0 0,-3 3 0,-2-1 0,-2-1 0,16 3 103,-28-5 0,-12 0 0,-1 0 0</inkml:trace>
  <inkml:trace contextRef="#ctx0" brushRef="#br0" timeOffset="100143">9937 11607 24575,'34'-2'0,"-5"0"0,10 1 0,11 2 0,-5-1 0,-7 0 0,-1 0 0,7 0 0,4 0 0,-3 0 0,-4 0 0,-3 0 0,-9 0 0,0 0 0,13 0 0,1 0 0,-4 0 0,1 0 0,-5 0 0,1 0 0,-1 0 0,2 0 0,-1 0 0,4 0 0,-5 0 0,-12 0 0,5 0 0,-12 0 0,-3 0 0,0 0 0,-3 0 0,0 0 0,-5 0 0,1 0 0,-1 0 0,4 0 0,-4 0 0,2 0 0,-2 0 0,1 0 0,7 0 0,-6 0 0,2 0 0</inkml:trace>
  <inkml:trace contextRef="#ctx0" brushRef="#br0" timeOffset="102222">13364 11527 24575,'44'0'0,"-2"0"0,2 0 0,-10 0 0,1 0 0,13 0 0,-2 0 0,0 0 0,-1 0 0,-1-3 0,-15 2 0,-2-1 0,9-1 0,6-1 0,-16 3 0,-10-2 0,5 1 0,-12 1 0,-1 0 0,-3 1 0,2 0 0,2 0 0,42 0 0,-27 0 0,25 0 0,-41 0 0,-2 0 0,23 0 0,-1 0 0,5 0 0,-13 0 0,-18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48:55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3476 11553 24575,'36'0'0,"-1"0"0,1 0 0,11 0 0,6 0 0,-14 0 0,7 0 0,4 0 0,0 0 0,-3 0 0,-6 0 0,0 0 0,-6 0 0,5 0 0,7 0 0,9 0 0,1 0 0,-7 0 0,-13 0 0,1 0 0,-9 0 0,-16 0 0,4 0 0</inkml:trace>
  <inkml:trace contextRef="#ctx0" brushRef="#br0" timeOffset="1480">5459 11579 24575,'48'0'0,"-8"0"0,2 0 0,-8 0 0,0 0 0,13 0 0,-1 0 0,-12 0 0,-1 0 0,-1 0 0,0 0 0,-1 0 0,3 0 0,10 0 0,5 0 0,-4 0 0,-4 1 0,-1-1 0,0 1 0,2-1 0,-8 1 0,-1 0 0,-22 0 0,-5-1 0,-4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49:07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3977 5388 24575,'37'0'0,"1"0"0,12 0 0,0 0 0,-16 0 0,-2 0 0,1 0 0,-1 0 0,14 0 0,-35-2 0,-8 2 0,-1-2 0,-8 2 0,4 0 0,-3 0 0</inkml:trace>
  <inkml:trace contextRef="#ctx0" brushRef="#br0" timeOffset="9612">20535 6569 24575,'46'0'0,"0"0"0,0 0 0,-4 0 0,-1 0 0,0 0 0,2 0 0,0 0 0,-5 0 0,-8 0 0,-2 0 0,22 0 0,-10 0 0,-34 0 0,-3 0 0</inkml:trace>
  <inkml:trace contextRef="#ctx0" brushRef="#br0" timeOffset="10512">21296 6556 24575,'40'0'0,"0"0"0,8 0 0,-2 0 0,-10 0 0,-1 0 0,5 0 0,1 0 0,8 1 0,1 0 0,-4-1 0,-7 1 0,0 0 0,-4 0 0,23-1 0,-21 3 0,-37-2 0</inkml:trace>
  <inkml:trace contextRef="#ctx0" brushRef="#br0" timeOffset="16089">19973 11506 24575,'12'-5'0,"-2"1"0,1 0 0,4-1 0,-5 3 0,13-3 0,-5 4 0,3-2 0,10 1 0,3-1 0,11 0 0,-5 2 0,8 1 0,-23-2 0,1 2 0,-18-3 0</inkml:trace>
  <inkml:trace contextRef="#ctx0" brushRef="#br0" timeOffset="17490">20616 11478 24575,'32'0'0,"1"0"0,-6 0 0,0 0 0,18 0 0,1 0 0,-12 0 0,-1 0 0,8 0 0,-1 0 0,4 0 0,0 0 0,-41 0 0,-1 0 0,-4 0 0</inkml:trace>
  <inkml:trace contextRef="#ctx0" brushRef="#br0" timeOffset="23624">1288 14206 24575,'50'0'0,"0"0"0,0 0 0,0 0 0,0 0 0,0 0 0,1 0 0,-1 0 0,0 0 0,0 0 0,-1 0 0,-8 0 0,0 0 0,7 0 0,-5 0 0,9 0 0,5 0 0,3 0 0,-2 0 0,-3 0 0,-8 0 0,-11 0 0,-15 0 0,-8 0 0,-6 0 0,-6 0 0,0 0 0</inkml:trace>
  <inkml:trace contextRef="#ctx0" brushRef="#br0" timeOffset="37489">1269 8623 24575,'24'0'0,"5"0"0,16 0 0,-12 0 0,6 0 0,-20 0 0,-4 0 0,-5 0 0,-6 0 0,-2 0 0</inkml:trace>
  <inkml:trace contextRef="#ctx0" brushRef="#br0" timeOffset="38758">1949 14372 24575,'38'0'0,"2"0"0,3 0 0,-8 0 0,2 0 0,-1 0 0,3 0 0,-6 0 0,6 0 0,-2 0 0,-36 0 0,1 0 0</inkml:trace>
  <inkml:trace contextRef="#ctx0" brushRef="#br0" timeOffset="41083">3452 8874 24575,'51'0'0,"-1"0"0,0 0 0,1 0 0,-1 0 0,0 0 0,1 0 0,-4 0 0,-3 0 0,-2 0 0,1 0 0,4 0 0,-1 0 0,4 0 0,3 0 0,-1 0 0,-2 0 0,-4 0 0,-7 0 0,7 0 0,-6 0 0,-14 0 0,-14 0 0,-4 0 0,11 0 0,9 0 0,3 0 0,-3-1 0,2 2 0,19 1 0,0 1 0,-20-3 0,-3 1 0,23 5 0,-33-5 0,-6 0 0,-11 0 0,2-1 0,-3 0 0</inkml:trace>
  <inkml:trace contextRef="#ctx0" brushRef="#br0" timeOffset="42704">4470 14422 24575,'50'0'0,"1"0"0,0 0 0,-1 0 0,1-1 0,-8 1 0,-2 0 0,-1-1 0,2 1 0,2 0 0,0 0 0,4 0 0,0 1 0,0-1 0,-1 1 0,-3 0-820,9 0 1,-4 1 0,0 0 0,-1 1 732,0 0 0,-1 0 0,0 1 0,-2 1 87,7 1 0,-1 0 0,-2 0 377,-11 0 0,-1-1 0,-2 1-377,11 3 0,-6-1 0,-5 0 0,-11 0 0</inkml:trace>
  <inkml:trace contextRef="#ctx0" brushRef="#br0" timeOffset="61977">10935 14528 24575,'49'0'0,"1"0"0,-15 0 0,-2 0 0,5 0 0,-3 0 0,-6 0 0,6 0 0,-21 0 0,-4 0 0,-8 0 0</inkml:trace>
  <inkml:trace contextRef="#ctx0" brushRef="#br0" timeOffset="71943">21900 17214 24575,'49'0'0,"-1"0"0,0 0 0,1 0 0,-1 0 0,8 0 0,0 0 0,-6 0 0,-10 0 0,4 0 0,-6 0 0,5 0 0,-23 0 0,-5 0 0,-4 0 0,-2 0 0,2 0 0,-6 0 0,-3 0 0</inkml:trace>
  <inkml:trace contextRef="#ctx0" brushRef="#br0" timeOffset="131991">5133 7575 24575,'30'-23'0,"6"-1"0,4 9 0,7-2 0,1 2 0,-5 1 0,-6 1 0,-6 1 0,15-7 0,-26 9 0,9-3 0,-29 13 0,0 1 0</inkml:trace>
  <inkml:trace contextRef="#ctx0" brushRef="#br0" timeOffset="133078">5077 8560 24575,'44'11'0,"0"0"0,1 1 0,-1-1 0,1 0 0,-1 0 0,-2 1 0,-2 1 0,-1 2 0,-5-1 0,-8-2 0,-3 0 0,17 8 0,-27-14 0,-11-8 0,-2-3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51:32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3971 7075 24575,'51'0'0,"0"0"0,0 0 0,0 0 0,0 0 0,0 0 0,0 0 0,0 0 0,0 0 0,0 0 0,0 0 0,0 0 0,0 0 0,0 0 0,0 0 0,2 0 0,-2 0 0,-2 0 0,-1 0 0,-2 0 0,0 0 0,0 0 0,0 0 0,0 0-410,8 0 0,3 0 1,2 0-1,-2 0 1,-2 0-1,-7 0 0,-8 0 1,-10 0-61,9 0 1,-24 0 0,-9 0 0</inkml:trace>
  <inkml:trace contextRef="#ctx0" brushRef="#br0" timeOffset="1242">6372 7082 24575,'44'0'0,"-1"0"0,0 0 0,1 0 0,-1 0 0,-3 0 0,5 0 0,3 1 0,3-1 0,2 0 0,2 0 0,-1 1 0,1-1 0,-2 1 0,-3-1 0,-2 0 0,-4 1 0,5-1 0,-5 1 0,-2 0 0,-1 0 0,0-1 0,3 1 0,5 0 0,-2-1 0,5 1 0,5-1 0,1 0 0,2 0 0,-1 1 0,-2-1 0,-4 1 0,-5-1 0,-7 1 0,-8-1 0,11 2 0,-10 0 0,-1-1 0,-7 0 0,-20 0 0,-6 0 0</inkml:trace>
  <inkml:trace contextRef="#ctx0" brushRef="#br0" timeOffset="3117">6235 11731 24575,'35'0'0,"-1"0"0,1 0 0,-1 0 0,1 0 0,3 0 0,3 1 0,5 0 0,-1 0 0,-5-1 0,2 1 0,-2 0 0,5 1 0,3 0 0,-17 0 0,-25 0 0,-4 0 0</inkml:trace>
  <inkml:trace contextRef="#ctx0" brushRef="#br0" timeOffset="4268">8919 11669 24575,'34'0'0,"1"0"0,6 0 0,0 0 0,-6 0 0,-2 0 0,-4 0 0,0 0 0</inkml:trace>
  <inkml:trace contextRef="#ctx0" brushRef="#br0" timeOffset="10862">7221 14200 24575,'21'3'0,"10"-2"0,10-1 0,-2 1 0,1-1 0,2 0 0,4 0 0,4 0 0,-6 0 0,-10 0 0,-6 0 0,8 0 0,-21 0 0,-9 0 0</inkml:trace>
  <inkml:trace contextRef="#ctx0" brushRef="#br0" timeOffset="44442">4001 6986 24575,'49'0'0,"0"0"0,-1 0 0,5 0 0,-12 0 0,5 0 0,4 0 0,1 0 0,-2 0 0,-2 0 0,0 0 0,0 0 0,0 0 0,-2 0 0,7 0 0,-1 0 0,-2 0 0,-2 0 0,9 0 0,-2 0 0,-14 0 0,-10 0 0,-20 0 0,-14 0 0</inkml:trace>
  <inkml:trace contextRef="#ctx0" brushRef="#br0" timeOffset="45963">6414 7349 24575,'27'0'0,"0"0"0,-2 0 0,7 0 0,3 0 0,10 0 0,9 0 0,5 0 0,1 0 0,-2 0 0,-4 0 0,-9 0 0,1 0 0,-7 0 0,1 0 0,7 0 0,-6 0 0,7 0 0,4 0 0,2 0 0,2 0 0,-2 0 0,-4 0 0,-4 0 0,-8 0 0,10 0 0,-8 0 0,-2 0 0,14-1 0,-4-1 0,-7 1 0,-6 0 0,-5-2 0,-16 0 0,2 3 0</inkml:trace>
  <inkml:trace contextRef="#ctx0" brushRef="#br0" timeOffset="64598">3930 6919 24575,'25'0'0,"17"0"0,-9 0 0,7 0 0,-1 0 0,-5 0 0,0 0 0,3 0 0,-1 0 0,2 0 0,2 0 0,2 0 0,-1 0 0,3 0 0,1 0 0,-1 0 0,-1 0 0,5 0 0,-1 0 0,0 0 0,0 0 0,-3 0 0,0 0 0,1 0 0,-1 0 0,-3 0 0,9 0 0,-4 0 0,-4 0 0,2 0 0,-6 0 0,3 0 0,-10 0 0</inkml:trace>
  <inkml:trace contextRef="#ctx0" brushRef="#br0" timeOffset="66914">6218 6959 24575,'46'0'0,"0"0"0,-1 0 0,1 0 0,-1 0 0,1 0 0,6 0 0,-1 0 0,-3 0 0,-4 0 0,-5 0 0,-3 0 0,-3 0 0,5 0 0,-1 0 0,7 0 0,6 0 0,-7 0 0,6 0 0,0 0 0,-5 0 0,-4 0 0,-4 0 0,3 0-323,3 0 1,5 0-1,-1 0 1,-5 0 322,7 0 0,-5 0 0,3 0 0,-1 0 210,-2 0 0,-1 0-210,-3 0 0,-1 0 107,-1 0 0,0 0-107,7 2 0,1-1 0,4 1 0,-1-1 0,-9 1 0,-1 0 328,5-1 0,-3 0-328,7-1 0,-3 0 0,1 0 0,-24 0 0,20 0 0,-21 0 0,10 0 0,-10 0 0,-10 0 0,5 0 0,-11 0 0,11 0 0,-8 0 0,9 0 0,-12 0 0,2 0 0,-5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24:43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17482 11376 24575,'51'0'0,"1"0"0,-1 0 0,0 0 0,0 0 0,1 0 0,-1 0 0,0 0 0,1 0 0,-1 0 0,-4 0 0,2 0 0,0 0 0,0 0 0,1 0 0,0 0 0,-1 0 0,0 0 0,-1 0 0,0 0 0,-2 0 0,-2 0-410,10 0 0,-2 0 1,-2 0-1,-1 0 1,0 0-1,-1 0 0,1 0 1,0 0-1,1 0 0,0 0 1,1 0-1,-1 0 1,0 0-1,-2 0 0,-1 0 1,-2 0 200,8 0 0,-2-1 0,-2 1 0,-1 0 0,0 1 639,-2-1 1,0 1 0,-1-1 0,0 1-1,0 0-430,-1-1 0,1 0 0,-1 0 0,-1 0 0,-4 0 0,10 1 0,-5 1 0,-10-2 0,-8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57:19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6959 8557 24575,'-7'0'0,"-4"0"0,-29 0 0,7 0 0,4 0 0,-1 0 0,-14 0 0,7 0 0,0 0 0,-8 0 0,15 0 0,1 1 0,3 3-3277,11 0 0,-1 2 3047,11-2 230,4-1 0,1 13 0,0-6 0,0 22 0,0-8 1638,0 7 0,0 2 1638,0 17-3160,0-13 0,0 0-116,0-11 0,0 0 0,0 7 0,0 1 0,0 3 0,0-1 0,0-7 0,0-1 0,0 4 0,1-5 0,0-9 0,5-3 0,19-10 0,8-3 0,14 0 0,2-1 0,-9 0 0,-4-1 0,-1 1 0,6 0 0,8 1 0,-5 0 0,-16-1 0,-18-1 0,-9-4 0,0-2 0,1-5 0,-1-12 0,1-7 0,2-15 0,0-4 0,-2 19 0,0 0 0,2-20 0,0 2 0,-1 2 0,-3 18 0,1 1 0,-1-11 0,0-7 0,0 20 0,0 3 0,0 4 0,0 2 0,-1-4 0,-2 5 0,-19-13 0,12 21 0,-18-3 0,17 16 0,-1 0 0,-1-1 0,4-3 0,-10 5 0,12-1 0,-6 1 0,13-4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58:30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2763 6392 24575,'14'0'0,"14"0"0,14 0 0,7 0 0,-1 0 0,-5 0 0,1 0 0,2 0 0,2 0 0,3 0-410,-7 0 0,3 0 1,1 0-1,2 0 1,1 0-1,-1 0 0,0 0 1,-1 0 385,-3 0 0,0 0 1,0 0-1,0 0 1,0 0-1,-1 0 0,1 0 1,-1 0 23,7 0 0,1 1 0,0-1 0,-1 0 0,-1 1 0,-3-1 0,-3 1 0,6 0 0,-4-1 0,-2 1 0,-1 0 271,0 0 0,0 1 0,-5-1 0,-10 2-271,-4 1 0,-8 0 0,-10-3 0</inkml:trace>
  <inkml:trace contextRef="#ctx0" brushRef="#br0" timeOffset="3068">6501 6293 24575,'48'0'0,"0"0"0,1 0 0,-1 0 0,-1 0 0,-1 0 0,0 0 0,-2 0 0,5 0 0,-1 0 0,2 0 0,-9 0 0,3 0 0,1 0 0,0 0 0,-4 0-702,-1 0 1,-2 0-1,-1 0 1,3 0 701,10 0 0,2 0 0,1 1 0,-3 0 222,-7 0 0,-1 0 1,-1 1-1,0-1-222,1 0 0,0 0 0,0 0 0,2 0 92,-3 0 1,0 0-1,1 0 1,2 0-1,0 0-92,2 0 0,1 1 0,2 0 0,0-1 0,-2 1 0,-1 0 0,0 0 0,-2 0 0,-1 0 0,0 0 0,1 1 0,1 0 0,1-1 0,0 1 0,-2 0 0,-4 0 0,6 1 0,-5 0 0,-4-1 0,-4 0 0,-2-1 727,3 0 1,0 0-728,1 0 0,0 1 0,-2-1 0,1 1 0,10 0 0,3 0 0,-7 0 0,1-1 0,-1 0 0,3 0 0,2 1 0,-1-2 0,4 0 0,-7-1 0,-9 0 0,-1 0 0,3 1 0,4 0 0,1 1 0,10 0 0,2 1 0,-5-1 0,-4 0 0,-3 1 0,20 1 0,-17-2 0,-40-2 0</inkml:trace>
  <inkml:trace contextRef="#ctx0" brushRef="#br0" timeOffset="5521">11784 6412 24575,'6'0'0,"2"0"0,3 0 0,8 0 0,17 0 0,6 0 0,-12 0 0,1 0 0,5 0 0,3 0 0,-2 0 0,3 0 0,-2 0 0,2 0 0,0 0 0,-1 0 0,0 0 0,-1 0 0,1 0 0,-1 0 0,2 0 0,4 0 0,5 0 0,-1 0 0,-11 0 0,0 0 0,3 0 0,8 0 0,6 0 0,-1 0 0,-5 0 0,-9 0 0,-4 0 0,1 0 0,9 0 0,1 0 0,-2 0 0,-6 0 0,-2 0 0,3 0 0,4 0 0,3 0 0,1 0 0,0 0 0,2 0 0,0 0 0,1 0 0,-1 0 0,0 0 0,-1 0 0,1 0 0,2 0 0,-2 0 0,3 0 0,0 0 0,-2 0 0,-4 0 0,3 0 0,-5 0 0,4 0 0,-8 0 0,3 0 0,2 0 0,-3 0 0,-3 0 0,5 0 0,-4 0 0,-2 0 0,8 0 0,-1-1 0,0-1 0,-1 0 0,-5 0 0,3-1 0,-5 0 0,6 1 0,0 0 0,-2 0 0,-2 0 0,-1 0 0,2 1 0,2-1 0,1 1 0,3 0 0,1 0 0,-4 0 0,3 1 0,0 0 0,-1 1 0,-3-1 0,7 0 0,-3 0 0,6 0 0,-8 0 0,5 0 0,3 0 0,0 0 0,-4-1 0,-6 1-154,2 0 1,-7-1 0,2 1 153,9-1 0,2 1 0,-6-1 0,-7-1 0,-5 0 0,15-1 0,-11 0 0,-21 0 0,-11 1 0,-3 1 0</inkml:trace>
  <inkml:trace contextRef="#ctx0" brushRef="#br0" timeOffset="8327">18614 6379 24575,'44'0'0,"1"0"0,-1 0 0,1 0 0,-2 0 0,-1 0 0,1 0 0,1 0 0,3 0 0,1 0 0,1 0 0,1 0-521,-3 0 0,1 0 0,1 0 0,2 0 0,1 0 521,-5 0 0,1 0 0,2 0 0,0 0 0,0 0 0,-1 0 0,-1 0 138,0 0 0,-1 0 0,-2 0 1,2 0-1,0 0 0,4 0-138,-6 0 0,4 0 0,2 0 0,2 0 0,-1 0 0,-1 0 0,-2 0 0,-4 0 0,-4 0 0,10 0 0,-8 0 0,0 0 0,6 0 0,-4 0 0,6 0 0,2 0 0,1 0 0,-1 0 0,-5 0 0,-7 0 0,7 0 0,-7 0 0,0 0 143,5 0 0,2 0 0,3 0-143,-6 1 0,5 0 0,0 0 0,-2 1 0,-6-1 0,9-1 0,-1 1 0,-9 1 0,8 0 0,2 0 0,-4 0 0,-9-1 0,-6-1 0,-3 1 673,17 0 1,-4 0-674,-8-1 0,1 0 0,-11 0 0,-12 0 0,4 0 0,-15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59:03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3333 9166 24575,'18'-22'0,"-1"1"0,12-13 0</inkml:trace>
  <inkml:trace contextRef="#ctx0" brushRef="#br0" timeOffset="712">4967 8039 24575,'0'0'0</inkml:trace>
  <inkml:trace contextRef="#ctx0" brushRef="#br0" timeOffset="1532">10660 7570 24575,'0'0'0</inkml:trace>
  <inkml:trace contextRef="#ctx0" brushRef="#br0" timeOffset="2518">2608 7968 24575,'0'0'0</inkml:trace>
  <inkml:trace contextRef="#ctx0" brushRef="#br0" timeOffset="3192">4503 6952 24575,'0'0'0</inkml:trace>
  <inkml:trace contextRef="#ctx0" brushRef="#br0" timeOffset="3981">11062 5726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00:38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2911 4592 24575,'42'0'0,"1"0"0,-1 0 0,1 0 0,-1 0 0,4 0 0,0 0 0,2 0 0,2 0 0,2 0 0,5 0-274,-15 0 1,1 0 0,2 0 0,1 0 0,2 0 0,1 0 0,2 0 0,1 0 0,1 0 0,2 0 0,1 0 0,1 0 164,-14 0 0,3 0 0,1 0 0,2 0 0,1 0 0,1 0 0,2 0 0,0 0 0,1 0 0,0 0 0,1 0 0,0 0 0,0 0 0,-1 0 1,0 0-1,0 0 0,-2 0 0,0 0 0,-2 0 0,-1 0 0,-2 0 0,-1 0 0,-3 0-165,14 0 1,-3 0 0,-3 0 0,-1 0 0,-2 0 0,-1 0 0,0 0 0,1 0 0,0 0 0,2 0 0,1 0 0,3 0 171,-7 0 1,3 0 0,3 0 0,3 0 0,1 0 0,1 0 0,1 0 0,-1 0 0,0 0 0,-1 0 0,-1 0 0,-3 0 0,-3 0-1,-3 0 1,-4 0 0,-5 0 0,-5 0 0,-5 0 101,28 0 0,-15 0 1001,-9 0 0,-4 0-1001,3 0 0,-19 0 0,-5 0 0</inkml:trace>
  <inkml:trace contextRef="#ctx0" brushRef="#br0" timeOffset="4576">13942 14044 24575,'-46'0'0,"0"0"0,-1 0 0,1 0 0,2 0 0,3 0 0,-4 0 0,-1 0 0,-4 0 0,1 0 0,3 0 0,7 0 0,2 0 0,-5 0 0,0-1 0,-7 1 0,-4 0 0,-1 0 0,4 0 0,6 1 0,-6-2 0,6 1 0,-6 1 0,9 0 0,-7 1 0,-3 1 0,-1-1 0,2 1 0,7 0 0,8 0 0,-4 2 0,5 2 0,-2 0 0,-2 2 0,2 3 0,-8 11 0,5 1 0,16-10 0,1 0 0,-16 10 0,3 1 0,11-5 0,-3-1 0,-1 0 0,-8 5 0,-3 0 0,2-2 0,13-10 0,-7 6 0,29-14 0,1 2 0,5 19 0,0 3 0,2 12 0,1 10 0,1 6 0,0 2 0,-1-2 0,0-5 0,-1-9 0,0 7 0,-2-8 0,2 8 0,-1-10 0,1 8 0,1 5 0,0 3 0,0 0 0,0-2 0,-1-5 0,-2-8 0,-1-9 0,-3-2 0,0-5 0,0 8 0,0 1 0,0 0 0,0-1 0,0 18 0,0-17 0,0-1 0,0 11 0,-1-16 0,2 0 0,2 19 0,1 0 0,2-11 0,-1-18 0,0-1 0,0-7 0,4-1 0,-2-1 0,4 0 0,-2-3 0,0-1 0,1 0 0,29-1 0,-12-2 0,3 1 0,3-1 0,3 0 0,5 0 0,-4 1 0,4 0 0,2 0 0,2 0 0,-1 1-572,4 0 0,1 1 0,1 0 0,0-1 0,-1 1 572,1-1 0,-1 0 0,0 0 0,0 0 0,-1 0 0,-5 1 0,1 0 0,-2-1 0,-1 1 0,-4-2 0,1 1 0,-4-2 0,5 0 0,2-2 0,5-1 0,2 0 0,0-1 0,-3 1 0,0 0 0,-2 0 0,0 0 0,1-1 0,5 0 0,3-2 0,-3 1 0,-5-1 0,12-2 0,-21-2 0,-34 2 2860,-1-9-2860,1-23 0,1-11 0,0 15 0,-1-2 0,0-2 0,1-7 0,-1-2 0,0 1 0,1 5 0,-1 1 0,-1 1 0,1 4 0,-1 1 0,-1 2 0,-1-7 0,0-1 0,0 6 0,0-2 0,-2-2 0,-2-9 0,-2-2 0,0 3 0,0-1 0,0 0 0,0 3 0,0-3 0,1 5 0,1 9 0,2 3 0,-1-2 0,1-3 0,0 2 0,0-3 0,1 2 0,-1-4 0,0 1 0,-1-12 0,0 2 0,2 22 0,-1 2 0,-4-14 0,4 9 0,0-2 0,-3-15 0,1 2 0,3 15 0,0 1 0,-3-13 0,-1 14 0,4 30 0,-4 5 0,5-3 0,-1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2:04:02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6783 12199 24575,'50'-5'0,"0"0"0,0 0 0,0 0 0,0 0 0,0 0 0,0 0 0,0 0 0,0 0 0,0 0 0,0 0 0,0 0 0,0 0 0,0 0 0,-1 0 0,1 0 0,0 0 0,0 0 0,0 0 0,0 0 0,0 0 0,0 0 0,0 0 0,0 0 0,0 0 0,0 0 0,0 0 0,0 0 0,0 0 0,0 0 0,0 0 0,0 0 0,0 0 0,7-2 0,-2 1 0,0 0 0,-3 0 0,0 1 0,-1-1 0,-1 0 0,0 0 0,-1 1 0,0-1 0,0 0 0,-1 1 0,1-1 0,0 0 0,0 1 0,1-1 0,1 0 0,1 0 0,1 0 0,-4 1 0,1-1 0,3 0 0,1 0 0,1 0 0,1 0 0,0 0 0,1 0 0,0 0 0,-1 0 0,1 0 0,-1 0 0,-2 0 0,0 0 0,-2 0 0,-1 0 0,-2 1 0,-3-1 0,-2 1 0,-2 0 0,-4 0 0,-3 1 0,-3-1-656,21-2 1,-11 0-1,-5 1 1,1-1 0,5-2 469,-1 1 0,4-3 1,2 0-1,2 0 1,-2-1-1,-1 1 0,-5 1 1,-5 1 668,10-2 0,-7 1 0,0 0-483,0 2 0,-1 1 0,0-1 129,12-3 0,-4 1 0,-9 3 0,-14 4 0,-23 3 0</inkml:trace>
  <inkml:trace contextRef="#ctx0" brushRef="#br0" timeOffset="34760">20065 4461 24575,'40'0'0,"0"0"0,1 0 0,-3 0 0,3 0 0,2 0 0,3 0 0,2 0 0,-5 0 0,3 0 0,2 0 0,1 0 0,1 1 0,0-1 0,-1-1 0,-1 1 0,4-2 0,-2 1 0,0-1 0,-1 0 0,2 0 0,2-1 0,2 1 0,-9 1 0,3-1 0,3 0 0,1 0 0,1 1 0,0-1 0,-2 0 0,-1 0 0,-4 0 0,-3-1 0,-4 1 0,14-2 0,-7-1 0,-4 1 0,4-1 0,-4 2 0,0-1 0,0 0 0,1 1 0,-1-1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6:54:59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13775 7104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25:15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21672 6232 24575,'-35'3'0,"-1"0"0,1 0 0,-8 23 0,0 3 0,3-16 0,-1-1 0,4 4 0,0 21 0,9 1 0,5 0 0,2 2 0,7-12 0,0 0 0,-5 10 0,-1 6 0,13-27 0,12 8 0,5 2 0,13 10 0,-2-6 0,5 6 0,-1-4 0,-2-10 0,2-2 0,9 4 0,5 0 0,-4-6 0,-9-10 0,1-3 0,6 0 0,4-2 0,-3-1 0,-5-2 0,-1-1 0,7 3 0,1-6 0,4-12 0,-5-11 0,-14-5 0,-5-6 0,-4-5 0,-5-4 0,-5-6 0,-2 0 0,0 3 0,1-4 0,-1 3 0,-6 1 0,-4 8 0,-4-1 0,-2 4 0,2 9 0,-11-2 0,1 8 0,0 9 0,-1 2 0,1 5 0,-12-3 0,13 4 0,-2-1 0,19 4 0,5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26:04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10292 15724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27:43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8791 5294 24575,'0'48'0,"0"-1"0,0-19 0,0-2 0,1 11 0,1-6 0,-1-19 0,2-3 0,-1-9 0,22-22 0,12-6 0,1-1 0,5-4 0,-9 8 0,1 0 0,5-1 0,-4 1 0,3-1 0,3-2 0,-1 2 0,-3 1-373,-1 1 1,-1 1-1,-1 1 1,2-1 372,-1 0 0,2-1 0,0 1 0,-2 1 0,-4 3 0,10-4 0,-4 4 0,-3 1 0,-4 3 0,-2 2 0,-7 4 0</inkml:trace>
  <inkml:trace contextRef="#ctx0" brushRef="#br0" timeOffset="8038">13337 6780 24575,'0'12'0,"0"-2"0,0 12 0,0-9 0,0 8 0,0-8 0,0-4 0,1-2 0,0-7 0,2-5 0,17-17 0,12-14 0,-3 3 0,-5 5 0,2 0 0,4-5 0,6-6 0,2 0 0,-4 5 0,-4 8 0,-2 3 0,0 0 0,4-1 0,0 0 0,-1 4 0,2 1 0,-2 4 0,-5 7 0,-2 4 0,-5 3 0,-1 1 0,-14 0 0</inkml:trace>
  <inkml:trace contextRef="#ctx0" brushRef="#br0" timeOffset="12743">7551 8185 24575,'0'47'0,"0"0"0,0 0 0,0-4 0,0-1 0,4-22 0,2-23 0,9-16 0,9-11 0,10-7 0,-14 16 0,3-2 0,4-2 0,6-4 0,2-1 0,-3 3 0,1 2 0,-1 3 0,1-1 0,0-3 0,3-2 0,-2 1 0,-2 5 0,6 1 0,-5 5 0,14-1 0,-6 6 0,-5 3 0,-9 3 0,-16 3 0,-5 1 0,-2-1 0,-3 1 0,-1 0 0</inkml:trace>
  <inkml:trace contextRef="#ctx0" brushRef="#br0" timeOffset="17867">3410 8845 24575,'50'0'0,"0"0"0,-14 0 0,3 0 0,3 0 0,4 0 0,2 0 0,2 0 0,-8 0 0,4 0 0,2 0 0,2 0 0,1 0 0,1 0 0,1 0 0,-1 0 0,-1 0 0,-2 0 0,-2 0-410,6 0 0,-2 0 1,-2 0-1,0 0 1,0 0-1,1 0 0,1 0 1,2 0 111,-4 0 0,2 0 0,1 0 0,2 0 0,1 0 0,-1 0 0,0 0 0,-2 0 1,-2 0-1,-3 0 0,-4 0-166,7 0 0,-4 0 0,-2 0 0,-2 0 0,-1 0 0,1 0 965,7 0 0,-1 0 1,-1 0-1,1 0 0,3 0-501,-6 0 0,2 0 0,2 0 0,0 0 0,-1 0 0,-2 0 0,-4 0 0,6-1 0,-4 1 0,0 0 0,4-1 0,-5 1 0,6-1 0,2 0 0,1 0 0,-3 1 0,-4-1 0,-6 0 0,1 0 0,-6 1 0,3-1 364,12-1 1,8 0-1,-4 0 1,-12 1-365,2 0 0,-23-1 0,-13 2 3276,-1 0-1178,-3-1-2098,17-4 0,-1 2 0,6-2 0,2 1 0,7 0 0,-7 1 0,-1 0 0,4 1 0,-1 1 0,4-1 0,1 1 0,3 0 0,0 0 0,4 1 0,-4-1 0,-1 0 0,-3-1 0,8 2 0,-9-1 0,-21-1 0,-2 1 0,-8 1 0</inkml:trace>
  <inkml:trace contextRef="#ctx0" brushRef="#br0" timeOffset="31919">10494 11647 24575,'-17'0'0,"-27"0"0,16 0 0,-11 0 0,0 0 0,7 0 0,-14 0 0,40 1 0,3 3 0,3-1 0,0 2 0,0-3 0,0 0 0,0 3 0,-1 2 0,-12 25 0,2-3-253,9-6 1,0 10 0,1 8 0,1 8 0,1 5 0,0 4 0,0 2 0,1 1 0,-1-1 0,0-3 0,1-4 0,-2-6 0,1-7-404,-2 6 1,0-7-1,1-4 1,-1 4 0,1 8 638,1-9 1,-1 6-1,2 5 1,-1 4-1,1 3 1,0 2 0,0 0-1,0-1 1,-1-2-1,1-2 1,0-5 0,-1-6-1,0-5 1,-1-9 16,1 14 0,-2-8 0,1 4 0,1 1 0,-2-2 0,1 1 0,-1-1 0,0 0 0,0 3 0,1-4 0,-1 3 0,1-2 0,-3 5 0,1 0 1092,0-8 0,0 1 0,0-1 546,-4 13 0,1-3-1522,0-8 0,1-1-116,1-6 0,0-1 0,2 0 0,1-4 0,0-6 0,0 4 0,0 2 0,1 13 0,2 10 0,-1-5 0,-1-15 0,0 1 0,1 17 0,1 8 0,-1-15 0,-2-20 0,0 13 0,0-12 0,0 4 0,0-2 0,0-6 0,0 0 0,-4 15 0,-2 4 0,3 7 0,-2-9 0,1-1 0,3-6 0,1-13 0,0 3 0,0 7 0,0-3 0,-10 27 0,-2 4 0,4-11 0,-5 9 0,2-6 0,9-32 0,-1 1 0,3-8 0,0 2 0,0 0 0,0 0 0,0 1 0,0-2 0,0-1 0,5 20 0,-1-17 0,9 15 0,-3-21 0,3 0 0,-5 0 0,8 2 0,-3 0 0,8 1 0,-7-1 0,1-1 0,-7-1 0,4 0 0,-6 0 0,2 2 0,-2-1 0,-3 0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28:48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6400 9233 24575,'0'0'0</inkml:trace>
  <inkml:trace contextRef="#ctx0" brushRef="#br0" timeOffset="11575">1886 9890 24575,'51'0'0,"-1"0"0,-10 0 0,2 0 0,2 0 0,-1 0 0,0 0 0,-1 0 0,0 0 0,0 0-330,2 0 0,-1 0 0,0 0 1,-2 0 329,5 0 0,-3 0 0,-5 0 215,-6 0 0,-5 0-215,5 0 54,-9 0 1,-19 0-1,-2 0 1</inkml:trace>
  <inkml:trace contextRef="#ctx0" brushRef="#br0" timeOffset="13887">6677 11938 24575,'50'0'0,"-1"0"0,1 0 0,0 0 0,-5 0 0,1 0 0,-4 0 0,-10 0 0,1 0 0,4 0 0,-20 0 0,2 0 0,-17 0 0</inkml:trace>
  <inkml:trace contextRef="#ctx0" brushRef="#br0" timeOffset="16754">7668 11949 24575,'42'0'0,"0"0"0,0 0 0,1 0 0,-1 0 0,7 0 0,-1 0 0,-1 0 0,-5 0 0,8 0 0,-4 0 0,-12 0 0,0 0 0,1 0 0,16 0 0,-1 0 0,-15 0 0,-1 0 0,0 0 0,18 0 0,-1 0 0,-4 0 0,5 0 0,-12 0 0,6 0 0,4 0 0,1 0 0,-3 0 0,-6 0 0,3-1 0,-5-1 0,4 1 0,1 1 0,6 1 0,1-1 0,-3-1 0,-8-2 0,7-5 0,-6-2 0,1-3 0,0 0 0,1 2 0,-2 0 0,-4-2 0,-6 3 0,-13 4 0,-4 3 0,-6 0 0,7 6 0,5 6 0,3 3 0,1 1 0,3 2 0,7 4 0,-31-16 0</inkml:trace>
  <inkml:trace contextRef="#ctx0" brushRef="#br0" timeOffset="19977">2126 12112 24575,'50'-1'0,"0"-1"0,0 1 0,1-1 0,-1 0 0,0 1 0,0-1 0,0 1 0,1-1 0,-1 1 0,0-1 0,0 0 0,1 1 0,-1-1 0,0 1 0,0-1 0,0 0 0,1 1 0,-1-1 0,0 1 0,0-1 0,1 1 0,-1-1 0,0 0 0,0 1 0,0-1 0,5 1 0,1-1 0,2 0 0,0 0 0,1 0 0,0 0 0,-1 0 0,1 0 0,-2 0 0,0 0 0,-2 0 0,-1 0 0,-3 0 0,-2 1 0,-2-1 0,-4 1 0,-2 0 0,-5 0 0,-3 0 0,-4 1 0,24-1 0,-13 1 0,-8 1 0,1-1 0,0 0 0,-17 0 0,-4 0 0,-1 0 0,-6-1 0,-2-1 0,-2 1 0,0 0 0</inkml:trace>
  <inkml:trace contextRef="#ctx0" brushRef="#br0" timeOffset="26406">5948 13230 24575,'42'0'0,"1"0"0,0 0 0,-1 0 0,0 0 0,0 0 0,2 0 0,4 0 0,-8 0 0,4 0 0,3 0 0,2 0 0,0 0 0,-1 0 0,-2 0 0,-2 0 0,8 0 0,-3 0 0,-2 0 0,2 0 0,3 0 0,-4 0 0,3 0 0,2 0 0,0 0 0,-1 0 0,-3 0 0,-4 0 0,7 0 0,-2 0 0,-6 0 0,-6 0 0,-5 0 0,-3 0 0,12 0 0,-7 0 0,-25 0 0,-5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30:31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6127 12973 24575,'14'0'0,"2"-1"0,11 0 0,1-3 0,14 2 0,1 0 0,-8-1 0,4 2 0,-6 0 0,-22 1 0,0 0 0,5 0 0,-8 0 0,1 0 0</inkml:trace>
  <inkml:trace contextRef="#ctx0" brushRef="#br0" timeOffset="1350">7105 12991 24575,'27'0'0,"1"0"0,19 0 0,8 0 0,-7 0 0,-12 0 0,-1 0 0,12 0 0,4 0 0,-22 0 0,-27 0 0</inkml:trace>
  <inkml:trace contextRef="#ctx0" brushRef="#br0" timeOffset="2312">8136 13000 24575,'44'0'0,"1"0"0,-1 0 0,0 0 0,0 0 0,0 0 0,5 0 0,-2 0 0,-4 0 0,-6 0 0,-4 0 0,0 0 0</inkml:trace>
  <inkml:trace contextRef="#ctx0" brushRef="#br0" timeOffset="3499">8998 12946 14363,'42'0'0,"-1"0"0,1 0 0,0 0 0,-1 0 0,-2 0 0,-4 0 0,-2 0 0,-7 0 0,-15 0 0</inkml:trace>
  <inkml:trace contextRef="#ctx0" brushRef="#br0" timeOffset="5080">10003 12971 24575,'35'0'0,"1"0"0,10 0 0,-12 0 0,-2 0 0,-11 0 0,10 0 0,-26 0 0</inkml:trace>
  <inkml:trace contextRef="#ctx0" brushRef="#br0" timeOffset="11573">1495 5896 24575,'29'0'0,"1"0"0,12 0 0,-11 0 0,-21 0 0,3 0 0,-12 0 0,1 0 0</inkml:trace>
  <inkml:trace contextRef="#ctx0" brushRef="#br0" timeOffset="12349">1605 6461 24575,'41'3'0,"0"0"0,-8-1 0,0 0 0</inkml:trace>
  <inkml:trace contextRef="#ctx0" brushRef="#br0" timeOffset="40421">6281 12092 24575,'0'0'0</inkml:trace>
  <inkml:trace contextRef="#ctx0" brushRef="#br0" timeOffset="40889">6281 12092 24575,'0'0'0</inkml:trace>
  <inkml:trace contextRef="#ctx0" brushRef="#br0" timeOffset="42601">2573 10861 24575,'50'0'0,"0"0"0,0 0 0,0 0 0,0 0 0,0 0 0,0 0 0,0 0 0,0 0 0,0 0 0,6 0 0,2 0 0,0 0 0,-1 0 0,-2 1 0,-6-1 0,-6 0 0,-9 0 0,3 1 0,-8 0 0,19 1 0,-13-1 0,-11-1 0,-13 0 0,-2 0 0</inkml:trace>
  <inkml:trace contextRef="#ctx0" brushRef="#br0" timeOffset="44291">2701 12881 24575,'40'0'0,"0"0"0,0 0 0,-1 0 0,-4 0 0,-4 0 0,-9 0 0,-17 0 0,0 0 0</inkml:trace>
  <inkml:trace contextRef="#ctx0" brushRef="#br0" timeOffset="46043">1931 6134 24575,'12'0'0,"21"0"0,13 0 0,-3 0 0,-8 1 0,0 0 0,1-1 0,7 1 0,-1-1 0,-5 1 0,-3 0 0,-3 1 0,1 0 0,-2 0 0,9 1 0,-11-1 0,-18 0 0,-7-2 0,-1 0 0,0 0 0,-1 0 0,0 0 0</inkml:trace>
  <inkml:trace contextRef="#ctx0" brushRef="#br0" timeOffset="54174">13735 13064 24575,'48'0'0,"-1"0"0,-4 0 0,1 0 0,5 0 0,0 0 0,-12 0 0,-5 0 0,-6 0 0,-9 0 0,-14 0 0</inkml:trace>
  <inkml:trace contextRef="#ctx0" brushRef="#br0" timeOffset="55487">14631 12966 24575,'45'0'0,"0"0"0,1 0 0,-1 0 0,4 0 0,-1 0 0,0 0 0</inkml:trace>
  <inkml:trace contextRef="#ctx0" brushRef="#br0" timeOffset="66535">5568 6246 24575,'45'0'0,"0"0"0,-2 0 0,9 0 0,3 0 0,-1 0 0,-6 0 0,3 0 0,-3 0 0,3 0 0,-9 0 0,6 0 0,2 0 0,-2 0 0,-7 0 0,-11 0 0,3 0 0,2 0 0,-24 0 0,-9 0 0</inkml:trace>
  <inkml:trace contextRef="#ctx0" brushRef="#br0" timeOffset="116773">13764 12925 24575,'47'0'0,"0"0"0,0 0 0,-5 0 0,0 0 0,-4 0 0,2 0 0,-4 0 0,10 0 0,-13 0 0,-24 0 0</inkml:trace>
  <inkml:trace contextRef="#ctx0" brushRef="#br0" timeOffset="117592">14564 12935 24575,'51'0'0,"-18"0"0,5 0 0,-5 0 0,-5 0 0,-1 0 0,22 0 0,-6 0 0,-26 0 0,-3 0 0,-8 0 0,-5 0 0</inkml:trace>
  <inkml:trace contextRef="#ctx0" brushRef="#br0" timeOffset="129459">10869 10970 24575,'52'0'0,"-1"0"0,0 0 0,-9 0 0,-3 0 0,1 0 0,3 0 0,-1 0 0,-2 0 0,5 0 0,-2 0 0,-1 0 0,0 0 0,0 0 0,-1 0 0,-3 0 0,2 0 0,2 0 0,4 0 0,-1 0 0,-8 0 0,-1 0 0,0 0 0,2 0 0,-1 0 0,-1 0 0,9 0 0,-6 0 0,-9-4 0,11 2 0,-17-2 0,20 3 0,-21 1 0,20 0 0,-37 0 0,1 0 0,-8 0 0</inkml:trace>
  <inkml:trace contextRef="#ctx0" brushRef="#br0" timeOffset="169443">12194 10994 24575,'0'-12'0,"0"-12"0,0-22 0,0 15 0,0-5 0,0-1 0,0-3 0,0-2 0,0 0 0,0 0 0,0 0 0,0 1 0,0 5 0,0 1 0,0 2 0,1-3 0,-2 1 0,-1-9 0,0 2 0,1 12 0,0 1 0,-1-9 0,-2 7 0,-5 20 0,1 0 0,-6 14 0,-2 0 0,-10-1 0,-12-1 0,13 0 0,-3-1 0,-6 0 0,-4 0 0,-3-3 0,-4-1 0,-4 0 0,10 2 0,-4-1 0,-1 0 0,0-1 0,2 1 0,-3-1 0,1 1 0,0-1 0,-3 0 0,-2 0 0,-4 0 0,-1 1 0,3 0 0,7 1-188,4 0 1,5 2 0,-1-1 187,-11-1 0,-3 1 0,5-1 0,1 1 0,3 0 0,1 0 0,-1 0 0,-9 0 0,0 0 0,13 3 0,2 1 0,0-5 0,6 9 0,18 26 0,9 20 0,5 4 0,0-10 0,1-7 0,1 2-124,-1-2 1,1 8 0,0 2 0,0-3 0,0-9 123,-1-2 0,-1-5 272,0-1 0,0 0-272,0 3 0,1-3 0,-1 12 0,3 0 0,-3-19 0,1-2 634,6 15-634,-4-15 0,5 14 0,-8-25 0,1-1 0,-2-8 0,1-1 0,3-1 0,0-2 0,12-3 0,0 2 0,32-1 0,-11 2 0,-10 3 0,1-1 0,-1-1 0,-1 0 0,13 1 0,-3-1 0,-24 2 0</inkml:trace>
  <inkml:trace contextRef="#ctx0" brushRef="#br0" timeOffset="181033">5675 7812 24575,'50'0'0,"0"0"0,-11 0 0,1 0 0,2 0 0,5 0 0,-3 0 0,-7 0 0,-2 0 0,-1 0 0,7 0 0,-1 0 0,-1 0 0,-4 0 0,1 0 0,-19 0 0,-9 0 0,-6 0 0,0 0 0</inkml:trace>
  <inkml:trace contextRef="#ctx0" brushRef="#br0" timeOffset="181993">7022 8682 24575,'44'0'0,"1"0"0,-1 0 0,0 0 0,0 0 0,12 0 0,-3 0 0,-8 0 0,-11 0 0,-10 0 0,-17 0 0</inkml:trace>
  <inkml:trace contextRef="#ctx0" brushRef="#br0" timeOffset="204388">5643 12747 24575,'0'0'0</inkml:trace>
  <inkml:trace contextRef="#ctx0" brushRef="#br0" timeOffset="204689">5643 13531 24575,'0'0'0</inkml:trace>
  <inkml:trace contextRef="#ctx0" brushRef="#br0" timeOffset="205357">5643 14521 24575,'0'0'0</inkml:trace>
  <inkml:trace contextRef="#ctx0" brushRef="#br0" timeOffset="205858">5685 15636 24575,'0'0'0</inkml:trace>
  <inkml:trace contextRef="#ctx0" brushRef="#br0" timeOffset="206493">5611 16570 24575,'0'0'0</inkml:trace>
  <inkml:trace contextRef="#ctx0" brushRef="#br0" timeOffset="208808">3050 5849 24575,'0'0'0</inkml:trace>
  <inkml:trace contextRef="#ctx0" brushRef="#br0" timeOffset="209306">3050 6701 24575,'0'0'0</inkml:trace>
  <inkml:trace contextRef="#ctx0" brushRef="#br0" timeOffset="209677">3050 7432 24575,'0'0'0</inkml:trace>
  <inkml:trace contextRef="#ctx0" brushRef="#br0" timeOffset="210202">3112 8283 24575,'0'0'0</inkml:trace>
  <inkml:trace contextRef="#ctx0" brushRef="#br0" timeOffset="210653">3112 9120 24575,'0'0'0</inkml:trace>
  <inkml:trace contextRef="#ctx0" brushRef="#br0" timeOffset="224983">15369 12547 24575,'46'0'0,"0"0"0,0 0 0,0 0 0,0 0 0,0 0 0,3 0 0,2 0 0,0 0 0,-1 0 0,-4 0 0,-5 0 0,11 0 0,-8 0 0,4 0-656,-4 0 1,6 0-1,0 0 1,-6 0 0,-12 0-165,-2 0 1,-6 0 0,-22 0 0</inkml:trace>
  <inkml:trace contextRef="#ctx0" brushRef="#br0" timeOffset="226318">16091 12493 24575,'36'0'0,"1"0"0,12 0 0,4 0 0,-12 2 0,2 1 0,0-1 0,-6 1 0,0 0 0,-4 2 0,0 3 0,-7 2 0,-5 4 0,-15-2 0,-6-7 0,-7 0 0,0-1 0,-25 13 0,5 2 0,-5 4 0,3-2 0,-1-1 0,0 0 0,-3 3 0,-3 2 0,7-4 0,-2-1 0,2-4 0,17-7 0,2-2 0</inkml:trace>
  <inkml:trace contextRef="#ctx0" brushRef="#br0" timeOffset="259110">5616 12705 24575,'12'-12'0,"-3"3"0,-8 13 0,-1 1 0,0 2 0,0 1 0,0-1 0,0-1 0,0-2 0,-9 1 0,3-3 0,-5 1 0,7-9 0,2-3 0,2-2 0,0 0 0,3 4 0,3 4 0,0 1 0,4-1 0,-5 3 0,0-2 0,-4 2 0</inkml:trace>
  <inkml:trace contextRef="#ctx0" brushRef="#br0" timeOffset="389150">13990 12051 24575,'-49'14'0,"0"-1"0,0 0 0,1 1 0,2 2 0,8 0 0,13 2 0,3 4 0,1 4 0,1 3 0,2 0 0,1 6 0,3 0 0,-3 8 0,2-1 0,8-9 0,4-2 0,1 8 0,6 0 0,3 7 0,-2-6 0,2 9 0,1-9 0,3 6 0,0-12 0,5-13 0,19 13 0,-12-15 0,7 1 0,10-9 0,-6-4 0,-8-2 0,1-1 0,0-1 0,-1 0 0,9 0 0,-10-15 0,-3-6 0,1-10 0,-9 1 0,0-6 0,3-6 0,2-4 0,-2 3 0,-5 10 0,-1-1 0,1-3 0,1-8 0,-1 2 0,-4 7 0,-5-12 0,-2 8 0,0 1 0,-5-8 0,-2 15 0,-2-2 0,-1 5 0,-3 0 0,-16-16 0,-2 4 0,5 4 0,0 12 0,5 7 0,16 15 0,-4-2 0,-2-7 0,-1 1 0,-4-12 0,8 9 0,-2-2 0,6 6 0,-1 3 0,2 1 0,0 1 0</inkml:trace>
  <inkml:trace contextRef="#ctx0" brushRef="#br0" timeOffset="520924">13791 12110 24575,'-39'24'0,"12"0"0,0 4 0,-5 2 0,1 3 0,1 5 0,6 0 0,12-12 0,5 1 0,1 24 0,4 1 0,1-24 0,0 0 0,2 20 0,0-3 0,4-9 0,14 11 0,0-14 0,9 6 0,-8-22 0,1-2 0,4 3 0,14 2 0,-21-15 0,32 0 0,-23-3 0,-2 0 0,2 0 0,20-2 0,-20-3 0,0-2 0,-1-6 0,-6-14 0,-4-9 0,-1 1 0,3-6 0,-2-2 0,-1 3 0,0-3 0,-4 4 0,-5 1 0,-3 5 0,-3-12 0,-1 13 0,-3-2 0,-10-12 0,-3 0 0,8 9 0,-3 0 0,-10-1 0,-6-2 0,3 7 0,-6 2 0,0 5 0,-2 5 0,-2 17 0,9 4 0,3 5 0,18 10 0,0-3 0,-2 13 0,5-18 0,-2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36:26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15367 8022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7T01:37:26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9201 12160 24575,'16'0'0,"22"0"0,12 0 0,-13 0 0,3 0 0,3 0 0,0 0 0,3 0 0,2 0 0,1 0 0,1 0-413,-4 0 1,1 0 0,1 0 0,2 0 0,0 0 412,-2 0 0,2 0 0,0 0 0,1 0 0,-1 0 0,-3 0-631,2 0 1,-2 0 0,0 0 0,0 0 0,2 0 630,0 0 0,2 0 0,1 0 0,0 1 0,0-1 0,1 1 0,-7 0 0,2 0 0,0 1 0,-1 0 0,0-1 0,-1 1 0,-2-1-170,5 0 1,-3 0 0,0-1 0,0 1 0,1 0 169,-2 1 0,0 0 0,1 0 0,0 0 0,-1-1 0,-1 0-194,5-1 1,1-1 0,-1 1 0,-4-2 0,-6 2 193,6-2 0,-2 1 244,7-1 0,4 0 1,-10-1-245,-8-3 2582,3 1-2582,-6 2 0,0 0 2336,6 1-2336,-9 1 0,-2 0 1373,6-2-1373,-3 3 0,0 0 0,13-2 0,-12 1 0,-2 2 0,-1-1 0,1 0 0,0-2 0,0 0 0,-2 0 0,20-2 0,-43 3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07555-D59D-914D-83F8-C070483982F1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C4DC8-0FA3-3C40-B18F-539AC7811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2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need vectors in, and vectors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13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65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4639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5216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8875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691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0712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9442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71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028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560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082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74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524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93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75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544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76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537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77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99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78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353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79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55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6842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81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505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82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926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83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355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84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8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80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9680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86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698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87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294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88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227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survival        Survival</a:t>
            </a:r>
          </a:p>
          <a:p>
            <a:r>
              <a:rPr lang="en-US"/>
              <a:t>                (0 = No; 1 = Yes)</a:t>
            </a:r>
          </a:p>
          <a:p>
            <a:r>
              <a:rPr lang="en-US"/>
              <a:t>pclass          Passenger Class</a:t>
            </a:r>
          </a:p>
          <a:p>
            <a:r>
              <a:rPr lang="en-US"/>
              <a:t>                (1 = 1st; 2 = 2nd; 3 = 3rd)</a:t>
            </a:r>
          </a:p>
          <a:p>
            <a:r>
              <a:rPr lang="en-US"/>
              <a:t>name            Name</a:t>
            </a:r>
          </a:p>
          <a:p>
            <a:r>
              <a:rPr lang="en-US"/>
              <a:t>sex             Sex</a:t>
            </a:r>
          </a:p>
          <a:p>
            <a:r>
              <a:rPr lang="en-US"/>
              <a:t>age             Age</a:t>
            </a:r>
          </a:p>
          <a:p>
            <a:r>
              <a:rPr lang="en-US"/>
              <a:t>sibsp           Number of Siblings/Spouses Aboard</a:t>
            </a:r>
          </a:p>
          <a:p>
            <a:r>
              <a:rPr lang="en-US"/>
              <a:t>parch           Number of Parents/Children Aboard</a:t>
            </a:r>
          </a:p>
          <a:p>
            <a:r>
              <a:rPr lang="en-US"/>
              <a:t>ticket          Ticket Number</a:t>
            </a:r>
          </a:p>
          <a:p>
            <a:r>
              <a:rPr lang="en-US"/>
              <a:t>fare            Passenger Fare</a:t>
            </a:r>
          </a:p>
          <a:p>
            <a:r>
              <a:rPr lang="en-US"/>
              <a:t>cabin           Cabin</a:t>
            </a:r>
          </a:p>
          <a:p>
            <a:r>
              <a:rPr lang="en-US"/>
              <a:t>embarked        Port of Embarkation</a:t>
            </a:r>
          </a:p>
          <a:p>
            <a:r>
              <a:rPr lang="en-US"/>
              <a:t>                (C = Cherbourg; Q = Queenstown; S = Southampton)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88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FF"/>
                </a:solidFill>
              </a:rPr>
              <a:t>Remember: Once we have “good” vectors, we can use any machine learning method, not </a:t>
            </a:r>
            <a:r>
              <a:rPr lang="en-US" dirty="0" err="1">
                <a:solidFill>
                  <a:srgbClr val="0000FF"/>
                </a:solidFill>
              </a:rPr>
              <a:t>necess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48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61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2304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FF"/>
                </a:solidFill>
              </a:rPr>
              <a:t>Remember: Once we have “good” vectors, we can use any machine learning method, not </a:t>
            </a:r>
            <a:r>
              <a:rPr lang="en-US" dirty="0" err="1">
                <a:solidFill>
                  <a:srgbClr val="0000FF"/>
                </a:solidFill>
              </a:rPr>
              <a:t>necess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55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874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1">
                <a:lumMod val="8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13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84412_high_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7" descr="UW.Wordmark_ct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848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E86B0F-5F2E-7F46-B44D-554A9CD2A419}" type="datetime1">
              <a:t>4/26/22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2300" y="6356350"/>
            <a:ext cx="2895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2883AC-E72C-294B-86D2-A63D5043F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8FBC4C0-920D-6749-8FA9-5CFEE9992D82}" type="datetime1"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2025F-BD38-A44C-A022-81B9B849CB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F24621C-2463-1F48-816B-331AFC555173}" type="datetime1"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648DF-5E37-9E4E-8E74-0E0631D04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82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854696" cy="9144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7854696" cy="4297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5475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715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12D6CCC-2396-634D-8A9D-DFA1A30244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DD67-BB51-4341-BE04-6FACCCE28F1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55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E72A-CE54-AB49-9729-B884B92568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82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80FAF-06AB-7741-A545-C8911F3DDED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14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3CD5C55-C5AC-B54C-ACF9-DAA9EF5F855B}" type="datetime1">
              <a:t>4/26/22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BE93F-5C7A-5B41-A729-CD25FF97C96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4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F50BC15-62ED-5E43-AA90-2AE37C87010B}" type="datetime1">
              <a:t>4/26/22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DEEC5-EA09-464B-9CF2-C5C5C68E1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3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1DC7074-95C4-6540-8C30-6ABCEE835FB0}" type="datetime1">
              <a:t>4/26/22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139CD-AAD3-944F-B5E6-7F016C31DF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50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563C8A8-CA62-8B40-9CCD-675D34A28E5D}" type="datetime1">
              <a:t>4/26/22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78931-4823-DD4F-8A70-63C081F743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4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BE813726-3EE7-B74D-9376-57C8D899FEF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3.xml"/><Relationship Id="rId5" Type="http://schemas.openxmlformats.org/officeDocument/2006/relationships/image" Target="../media/image9.png"/><Relationship Id="rId4" Type="http://schemas.openxmlformats.org/officeDocument/2006/relationships/package" Target="../embeddings/Microsoft_Excel_Worksheet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nlp.stanford.edu/projects/glove/images/comparative_superlativ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7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tutorial/lstm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tutorial/lstm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11.4555.pdf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61.png"/><Relationship Id="rId4" Type="http://schemas.openxmlformats.org/officeDocument/2006/relationships/image" Target="../media/image65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5 Live Session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IMT 575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5BD4A-5E58-A445-97ED-31E8F1534B1D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883AC-E72C-294B-86D2-A63D5043FD8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7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Data: Tables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82650" y="1981200"/>
          <a:ext cx="73787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Worksheet" r:id="rId4" imgW="7378700" imgH="3568700" progId="Excel.Sheet.12">
                  <p:embed/>
                </p:oleObj>
              </mc:Choice>
              <mc:Fallback>
                <p:oleObj name="Worksheet" r:id="rId4" imgW="7378700" imgH="35687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2650" y="1981200"/>
                        <a:ext cx="73787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AF8D3C-0A20-654C-9446-66C1369AB314}"/>
              </a:ext>
            </a:extLst>
          </p:cNvPr>
          <p:cNvSpPr txBox="1"/>
          <p:nvPr/>
        </p:nvSpPr>
        <p:spPr>
          <a:xfrm>
            <a:off x="5638800" y="896034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make this data available to machine learning?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71CBA-20BA-4E44-84BD-337162CE26BD}"/>
              </a:ext>
            </a:extLst>
          </p:cNvPr>
          <p:cNvSpPr txBox="1"/>
          <p:nvPr/>
        </p:nvSpPr>
        <p:spPr>
          <a:xfrm>
            <a:off x="3048000" y="6096000"/>
            <a:ext cx="521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Aside: Responsibility issues in this dataset?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C6DBB1-C31C-434E-9F64-8EAE5C13D1CD}"/>
                  </a:ext>
                </a:extLst>
              </p14:cNvPr>
              <p14:cNvContentPartPr/>
              <p14:nvPr/>
            </p14:nvContentPartPr>
            <p14:xfrm>
              <a:off x="7624440" y="2236320"/>
              <a:ext cx="246960" cy="276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C6DBB1-C31C-434E-9F64-8EAE5C13D1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5080" y="2226960"/>
                <a:ext cx="26568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352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B782-90DE-004E-9EF3-3DBB73C8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Data: Images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D968A-F54A-BA42-81BB-B6BD040C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AF778-9269-EB48-B376-BAB9F36F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4" name="Picture 6" descr="2-D image representation">
            <a:extLst>
              <a:ext uri="{FF2B5EF4-FFF2-40B4-BE49-F238E27FC236}">
                <a16:creationId xmlns:a16="http://schemas.microsoft.com/office/drawing/2014/main" id="{0A8A078E-2E67-C644-9E61-B29F6BE99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" y="1676400"/>
            <a:ext cx="40640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A43A1B7-2D92-D349-B784-3831E832865E}"/>
              </a:ext>
            </a:extLst>
          </p:cNvPr>
          <p:cNvGrpSpPr/>
          <p:nvPr/>
        </p:nvGrpSpPr>
        <p:grpSpPr>
          <a:xfrm>
            <a:off x="1606296" y="3418038"/>
            <a:ext cx="6934200" cy="2553290"/>
            <a:chOff x="1606296" y="3418038"/>
            <a:chExt cx="6934200" cy="2553290"/>
          </a:xfrm>
        </p:grpSpPr>
        <p:pic>
          <p:nvPicPr>
            <p:cNvPr id="2052" name="Picture 4" descr="1-D image representation">
              <a:extLst>
                <a:ext uri="{FF2B5EF4-FFF2-40B4-BE49-F238E27FC236}">
                  <a16:creationId xmlns:a16="http://schemas.microsoft.com/office/drawing/2014/main" id="{DDC2AD1F-371D-574D-853B-2D622B544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296" y="5181600"/>
              <a:ext cx="6934200" cy="789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Bent-Up Arrow 5">
              <a:extLst>
                <a:ext uri="{FF2B5EF4-FFF2-40B4-BE49-F238E27FC236}">
                  <a16:creationId xmlns:a16="http://schemas.microsoft.com/office/drawing/2014/main" id="{8AA68420-DA34-4D48-9D4D-2F9EACC883E2}"/>
                </a:ext>
              </a:extLst>
            </p:cNvPr>
            <p:cNvSpPr/>
            <p:nvPr/>
          </p:nvSpPr>
          <p:spPr>
            <a:xfrm flipV="1">
              <a:off x="4889722" y="3418038"/>
              <a:ext cx="1447800" cy="1361002"/>
            </a:xfrm>
            <a:prstGeom prst="bentUpArrow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1EC7AA-956C-8E43-B824-7DA6C7E97A61}"/>
              </a:ext>
            </a:extLst>
          </p:cNvPr>
          <p:cNvSpPr txBox="1"/>
          <p:nvPr/>
        </p:nvSpPr>
        <p:spPr>
          <a:xfrm>
            <a:off x="4730750" y="1755794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make this data available to machine learning?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A979A3-3D49-244C-8E71-2EAC2F3E7EF2}"/>
                  </a:ext>
                </a:extLst>
              </p14:cNvPr>
              <p14:cNvContentPartPr/>
              <p14:nvPr/>
            </p14:nvContentPartPr>
            <p14:xfrm>
              <a:off x="3705120" y="566064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A979A3-3D49-244C-8E71-2EAC2F3E7E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5760" y="56512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58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Data: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B3F62A-192A-164D-BF67-5BE369158E49}"/>
              </a:ext>
            </a:extLst>
          </p:cNvPr>
          <p:cNvSpPr/>
          <p:nvPr/>
        </p:nvSpPr>
        <p:spPr>
          <a:xfrm>
            <a:off x="838200" y="2209800"/>
            <a:ext cx="1943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“The Mars Rover discovered organic molecules on Sunday”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48215B-44EF-B14B-8249-5D518776E36D}"/>
              </a:ext>
            </a:extLst>
          </p:cNvPr>
          <p:cNvSpPr/>
          <p:nvPr/>
        </p:nvSpPr>
        <p:spPr>
          <a:xfrm>
            <a:off x="2971800" y="2667000"/>
            <a:ext cx="9144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BBC11-ACB7-A44D-B0B5-516DDF055F40}"/>
              </a:ext>
            </a:extLst>
          </p:cNvPr>
          <p:cNvSpPr txBox="1"/>
          <p:nvPr/>
        </p:nvSpPr>
        <p:spPr>
          <a:xfrm>
            <a:off x="4572000" y="2566105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60308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03C0-0544-4E40-8DB1-03BCECB1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Representing Text as a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768DE-D983-124E-8B2E-B1740CCC5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854696" cy="4297363"/>
          </a:xfrm>
        </p:spPr>
        <p:txBody>
          <a:bodyPr/>
          <a:lstStyle/>
          <a:p>
            <a:r>
              <a:rPr lang="en-US" sz="2800" dirty="0"/>
              <a:t>Bag of Words </a:t>
            </a:r>
          </a:p>
          <a:p>
            <a:r>
              <a:rPr lang="en-US" sz="2800" dirty="0"/>
              <a:t>Latent Semantic Analysis</a:t>
            </a:r>
          </a:p>
          <a:p>
            <a:r>
              <a:rPr lang="en-US" sz="2800" dirty="0"/>
              <a:t>Word2Vec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8FC37-1CB7-3246-B053-4A5282B6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560E2-043F-6548-8F6F-44862512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D872A2-C7FE-B246-98CA-62A62BE55E60}"/>
              </a:ext>
            </a:extLst>
          </p:cNvPr>
          <p:cNvSpPr/>
          <p:nvPr/>
        </p:nvSpPr>
        <p:spPr>
          <a:xfrm>
            <a:off x="3165474" y="4114800"/>
            <a:ext cx="5597525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GloVe</a:t>
            </a:r>
            <a:r>
              <a:rPr lang="en-US" dirty="0"/>
              <a:t> (Stanford, ~2016)</a:t>
            </a:r>
          </a:p>
          <a:p>
            <a:pPr lvl="1"/>
            <a:r>
              <a:rPr lang="en-US" dirty="0" err="1"/>
              <a:t>Fasttext</a:t>
            </a:r>
            <a:r>
              <a:rPr lang="en-US" dirty="0"/>
              <a:t> (Facebook, ~2017)</a:t>
            </a:r>
          </a:p>
          <a:p>
            <a:pPr lvl="1"/>
            <a:r>
              <a:rPr lang="en-US" dirty="0" err="1"/>
              <a:t>ELMo</a:t>
            </a:r>
            <a:r>
              <a:rPr lang="en-US" dirty="0"/>
              <a:t> (AI2 &amp; UW, ~2018)</a:t>
            </a:r>
          </a:p>
          <a:p>
            <a:pPr lvl="1"/>
            <a:r>
              <a:rPr lang="en-US" dirty="0"/>
              <a:t>BERT (Google, ~2018)</a:t>
            </a:r>
          </a:p>
          <a:p>
            <a:pPr lvl="1"/>
            <a:r>
              <a:rPr lang="en-US" dirty="0"/>
              <a:t>Universal Sentence Encoder (Google, ~2018)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057CC-C374-F74B-A989-43CA865D6020}"/>
              </a:ext>
            </a:extLst>
          </p:cNvPr>
          <p:cNvSpPr txBox="1"/>
          <p:nvPr/>
        </p:nvSpPr>
        <p:spPr>
          <a:xfrm>
            <a:off x="3165475" y="3732213"/>
            <a:ext cx="178752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Others: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526ABC-D95D-3644-9FDA-FB7CE736D2E5}"/>
                  </a:ext>
                </a:extLst>
              </p14:cNvPr>
              <p14:cNvContentPartPr/>
              <p14:nvPr/>
            </p14:nvContentPartPr>
            <p14:xfrm>
              <a:off x="1227600" y="1769040"/>
              <a:ext cx="3793680" cy="3736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526ABC-D95D-3644-9FDA-FB7CE736D2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8240" y="1759680"/>
                <a:ext cx="3812400" cy="37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45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D9A7-CE14-B547-BCE2-ABA3B9A2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Pre-trained embeddings:</a:t>
            </a:r>
            <a:br>
              <a:rPr lang="en-US" dirty="0"/>
            </a:br>
            <a:r>
              <a:rPr lang="en-US" dirty="0"/>
              <a:t>Universal Sentence Encoder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8E09-0B72-874A-AFE3-7CA6DA63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A5B02-0A0C-654A-9722-D2D57B65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48F250-310B-6945-98A7-E350B74A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2133600"/>
            <a:ext cx="8153400" cy="3145083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7782A7E-FB49-A04F-9A86-A97946A28073}"/>
              </a:ext>
            </a:extLst>
          </p:cNvPr>
          <p:cNvSpPr/>
          <p:nvPr/>
        </p:nvSpPr>
        <p:spPr>
          <a:xfrm>
            <a:off x="6858000" y="1497752"/>
            <a:ext cx="2054225" cy="782598"/>
          </a:xfrm>
          <a:prstGeom prst="wedgeRoundRectCallout">
            <a:avLst>
              <a:gd name="adj1" fmla="val -96857"/>
              <a:gd name="adj2" fmla="val 14673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pre-trained model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B410AA7-4FD2-004F-9708-E3B13C6ACD8B}"/>
              </a:ext>
            </a:extLst>
          </p:cNvPr>
          <p:cNvSpPr/>
          <p:nvPr/>
        </p:nvSpPr>
        <p:spPr>
          <a:xfrm>
            <a:off x="6553200" y="3706142"/>
            <a:ext cx="2359025" cy="782598"/>
          </a:xfrm>
          <a:prstGeom prst="wedgeRoundRectCallout">
            <a:avLst>
              <a:gd name="adj1" fmla="val -169419"/>
              <a:gd name="adj2" fmla="val 734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pre-trained embeddings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19D7180-716E-DA47-B8E6-73BC2F743C98}"/>
              </a:ext>
            </a:extLst>
          </p:cNvPr>
          <p:cNvSpPr/>
          <p:nvPr/>
        </p:nvSpPr>
        <p:spPr>
          <a:xfrm>
            <a:off x="7080250" y="5624987"/>
            <a:ext cx="1676400" cy="731364"/>
          </a:xfrm>
          <a:prstGeom prst="wedgeRoundRectCallout">
            <a:avLst>
              <a:gd name="adj1" fmla="val -228867"/>
              <a:gd name="adj2" fmla="val -8507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ordinary classifier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7B770-5787-8346-82D6-E19C8FD575D9}"/>
              </a:ext>
            </a:extLst>
          </p:cNvPr>
          <p:cNvSpPr txBox="1"/>
          <p:nvPr/>
        </p:nvSpPr>
        <p:spPr>
          <a:xfrm>
            <a:off x="6407150" y="381000"/>
            <a:ext cx="21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Part 3 of Lab 5!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C4D0236-6C53-BA40-B836-4845F0D7F0B3}"/>
                  </a:ext>
                </a:extLst>
              </p14:cNvPr>
              <p14:cNvContentPartPr/>
              <p14:nvPr/>
            </p14:nvContentPartPr>
            <p14:xfrm>
              <a:off x="678960" y="3323880"/>
              <a:ext cx="2864520" cy="1439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C4D0236-6C53-BA40-B836-4845F0D7F0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9600" y="3314520"/>
                <a:ext cx="288324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072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822089-A233-D142-A573-3846E5C45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5" y="1975913"/>
            <a:ext cx="8147083" cy="3622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D8D9A7-CE14-B547-BCE2-ABA3B9A2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Pre-trained embeddings:</a:t>
            </a:r>
            <a:br>
              <a:rPr lang="en-US" dirty="0"/>
            </a:br>
            <a:r>
              <a:rPr lang="en-US" dirty="0"/>
              <a:t>BERT Sentence Transformer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08E09-0B72-874A-AFE3-7CA6DA63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A5B02-0A0C-654A-9722-D2D57B65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C42C813-666A-3641-8DDD-75339DEF613C}"/>
              </a:ext>
            </a:extLst>
          </p:cNvPr>
          <p:cNvSpPr/>
          <p:nvPr/>
        </p:nvSpPr>
        <p:spPr>
          <a:xfrm>
            <a:off x="6858000" y="1497752"/>
            <a:ext cx="2054225" cy="782598"/>
          </a:xfrm>
          <a:prstGeom prst="wedgeRoundRectCallout">
            <a:avLst>
              <a:gd name="adj1" fmla="val -85470"/>
              <a:gd name="adj2" fmla="val 11956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pre-trained model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7C54CF6A-B3A4-EF49-90D5-835E6AC3E75C}"/>
              </a:ext>
            </a:extLst>
          </p:cNvPr>
          <p:cNvSpPr/>
          <p:nvPr/>
        </p:nvSpPr>
        <p:spPr>
          <a:xfrm>
            <a:off x="6553200" y="3706142"/>
            <a:ext cx="2359025" cy="782598"/>
          </a:xfrm>
          <a:prstGeom prst="wedgeRoundRectCallout">
            <a:avLst>
              <a:gd name="adj1" fmla="val -96853"/>
              <a:gd name="adj2" fmla="val 326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pre-trained embeddings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DDE891C-338A-DE4A-838E-90139752AE8A}"/>
              </a:ext>
            </a:extLst>
          </p:cNvPr>
          <p:cNvSpPr/>
          <p:nvPr/>
        </p:nvSpPr>
        <p:spPr>
          <a:xfrm>
            <a:off x="7080250" y="5624987"/>
            <a:ext cx="1676400" cy="731364"/>
          </a:xfrm>
          <a:prstGeom prst="wedgeRoundRectCallout">
            <a:avLst>
              <a:gd name="adj1" fmla="val -166076"/>
              <a:gd name="adj2" fmla="val -501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ordinary classifier</a:t>
            </a:r>
          </a:p>
        </p:txBody>
      </p:sp>
    </p:spTree>
    <p:extLst>
      <p:ext uri="{BB962C8B-B14F-4D97-AF65-F5344CB8AC3E}">
        <p14:creationId xmlns:p14="http://schemas.microsoft.com/office/powerpoint/2010/main" val="2746307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BD4C-FFDD-3F4B-B35F-95DC4313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Pre-processing: Some possible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8B622-EBCD-0446-9455-6497A1055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" y="1818957"/>
            <a:ext cx="8229600" cy="4297363"/>
          </a:xfrm>
        </p:spPr>
        <p:txBody>
          <a:bodyPr/>
          <a:lstStyle/>
          <a:p>
            <a:r>
              <a:rPr lang="en-US" sz="2000" dirty="0"/>
              <a:t>Remove all irrelevant characters such as any non alphanumeric characters</a:t>
            </a:r>
          </a:p>
          <a:p>
            <a:r>
              <a:rPr lang="en-US" sz="2000" dirty="0"/>
              <a:t>Tokenize your text by separating it into individual words</a:t>
            </a:r>
          </a:p>
          <a:p>
            <a:r>
              <a:rPr lang="en-US" sz="2000" dirty="0"/>
              <a:t>Remove words that are not relevant, such as “@” twitter mentions or </a:t>
            </a:r>
            <a:r>
              <a:rPr lang="en-US" sz="2000" dirty="0" err="1"/>
              <a:t>urls</a:t>
            </a:r>
            <a:endParaRPr lang="en-US" sz="2000" dirty="0"/>
          </a:p>
          <a:p>
            <a:r>
              <a:rPr lang="en-US" sz="2000" dirty="0"/>
              <a:t>Remove short words</a:t>
            </a:r>
          </a:p>
          <a:p>
            <a:r>
              <a:rPr lang="en-US" sz="2000" dirty="0"/>
              <a:t>Convert all characters to lowercase, in order to treat words such as “hello”, “Hello”, and “HELLO” the same</a:t>
            </a:r>
          </a:p>
          <a:p>
            <a:r>
              <a:rPr lang="en-US" sz="2000" dirty="0"/>
              <a:t>Other possibilities:</a:t>
            </a:r>
          </a:p>
          <a:p>
            <a:pPr lvl="1"/>
            <a:r>
              <a:rPr lang="en-US" sz="1800" dirty="0"/>
              <a:t>Consider combining misspelled or alternately spelled words to a single representation (e.g. “cool”/”</a:t>
            </a:r>
            <a:r>
              <a:rPr lang="en-US" sz="1800" dirty="0" err="1"/>
              <a:t>kewl</a:t>
            </a:r>
            <a:r>
              <a:rPr lang="en-US" sz="1800" dirty="0"/>
              <a:t>”/”</a:t>
            </a:r>
            <a:r>
              <a:rPr lang="en-US" sz="1800" dirty="0" err="1"/>
              <a:t>cooool</a:t>
            </a:r>
            <a:r>
              <a:rPr lang="en-US" sz="1800" dirty="0"/>
              <a:t>”)</a:t>
            </a:r>
          </a:p>
          <a:p>
            <a:pPr lvl="1"/>
            <a:r>
              <a:rPr lang="en-US" sz="1800" dirty="0"/>
              <a:t>Consider lemmatization (reduce words such as “am”, “are”, and “is” to a common form such as “be”)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FE50D-DCFD-5842-A1C2-B8842976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A2959-98FA-174A-A96B-1CC50B8E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07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33193-79CC-754E-9863-9D4FC51C4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F3CF76-7E19-F840-8422-E78D2B55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2" y="10633"/>
            <a:ext cx="8658198" cy="37135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8ED5E0-C2A8-8243-82E8-50C1EBF1435F}"/>
              </a:ext>
            </a:extLst>
          </p:cNvPr>
          <p:cNvSpPr/>
          <p:nvPr/>
        </p:nvSpPr>
        <p:spPr>
          <a:xfrm>
            <a:off x="308593" y="1447800"/>
            <a:ext cx="86868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AC1E7C-B19C-ED43-AAF4-A19AF6E5E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02" y="3859964"/>
            <a:ext cx="8658198" cy="26789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0DA11B-6D97-D24E-9165-3EB9F3D32B57}"/>
              </a:ext>
            </a:extLst>
          </p:cNvPr>
          <p:cNvSpPr/>
          <p:nvPr/>
        </p:nvSpPr>
        <p:spPr>
          <a:xfrm>
            <a:off x="180753" y="6526507"/>
            <a:ext cx="899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www.analyticsvidhya.com</a:t>
            </a:r>
            <a:r>
              <a:rPr lang="en-US" sz="1200" dirty="0"/>
              <a:t>/blog/2018/10/stepwise-guide-topic-modeling-latent-semantic-analysis/</a:t>
            </a:r>
          </a:p>
        </p:txBody>
      </p:sp>
    </p:spTree>
    <p:extLst>
      <p:ext uri="{BB962C8B-B14F-4D97-AF65-F5344CB8AC3E}">
        <p14:creationId xmlns:p14="http://schemas.microsoft.com/office/powerpoint/2010/main" val="84424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0D9943-3142-6943-9530-B853069B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49F791-719B-4249-B65B-41530C72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990699D-0201-A04D-9C57-D43D3F84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395"/>
            <a:ext cx="9144000" cy="4163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E176E-4C3A-9D42-8E14-39A97C0461D1}"/>
              </a:ext>
            </a:extLst>
          </p:cNvPr>
          <p:cNvSpPr txBox="1"/>
          <p:nvPr/>
        </p:nvSpPr>
        <p:spPr>
          <a:xfrm>
            <a:off x="304800" y="8382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Removing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7D30A9-03D9-9048-8A88-C3B4C7E04066}"/>
              </a:ext>
            </a:extLst>
          </p:cNvPr>
          <p:cNvSpPr/>
          <p:nvPr/>
        </p:nvSpPr>
        <p:spPr>
          <a:xfrm>
            <a:off x="76200" y="5867400"/>
            <a:ext cx="899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www.analyticsvidhya.com</a:t>
            </a:r>
            <a:r>
              <a:rPr lang="en-US" sz="1200" dirty="0"/>
              <a:t>/blog/2018/10/stepwise-guide-topic-modeling-latent-semantic-analysis/</a:t>
            </a:r>
          </a:p>
        </p:txBody>
      </p:sp>
    </p:spTree>
    <p:extLst>
      <p:ext uri="{BB962C8B-B14F-4D97-AF65-F5344CB8AC3E}">
        <p14:creationId xmlns:p14="http://schemas.microsoft.com/office/powerpoint/2010/main" val="217389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24B0-659A-E344-BF17-439B461F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23" y="646728"/>
            <a:ext cx="7854696" cy="914400"/>
          </a:xfrm>
        </p:spPr>
        <p:txBody>
          <a:bodyPr/>
          <a:lstStyle/>
          <a:p>
            <a:r>
              <a:rPr lang="en-US" sz="2400" dirty="0"/>
              <a:t>First attempt: Bag-of-words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7C7B4-AF2F-404E-A912-BC06F2D4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AAF21-9A93-D443-83E0-1B82C760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C82E2-BC55-5046-B846-9BD961A350FB}"/>
              </a:ext>
            </a:extLst>
          </p:cNvPr>
          <p:cNvSpPr/>
          <p:nvPr/>
        </p:nvSpPr>
        <p:spPr>
          <a:xfrm>
            <a:off x="608263" y="1922770"/>
            <a:ext cx="6555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d1 : Romeo and Juliet.</a:t>
            </a:r>
          </a:p>
          <a:p>
            <a:r>
              <a:rPr lang="en-US">
                <a:solidFill>
                  <a:srgbClr val="002060"/>
                </a:solidFill>
              </a:rPr>
              <a:t>d2 : Juliet: O happy dagger!</a:t>
            </a:r>
          </a:p>
          <a:p>
            <a:r>
              <a:rPr lang="en-US">
                <a:solidFill>
                  <a:srgbClr val="002060"/>
                </a:solidFill>
              </a:rPr>
              <a:t>d3 : Romeo died by dagger.</a:t>
            </a:r>
          </a:p>
          <a:p>
            <a:r>
              <a:rPr lang="en-US">
                <a:solidFill>
                  <a:srgbClr val="002060"/>
                </a:solidFill>
              </a:rPr>
              <a:t>d4 : “Live free or die”, that’s the New-Hampshire’s motto.</a:t>
            </a:r>
          </a:p>
          <a:p>
            <a:r>
              <a:rPr lang="en-US">
                <a:solidFill>
                  <a:srgbClr val="002060"/>
                </a:solidFill>
              </a:rPr>
              <a:t>d5 : Did you know, New-Hampshire is in New-England.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5C19D-8CF1-5F46-8363-7A93ECA205D9}"/>
              </a:ext>
            </a:extLst>
          </p:cNvPr>
          <p:cNvSpPr/>
          <p:nvPr/>
        </p:nvSpPr>
        <p:spPr>
          <a:xfrm>
            <a:off x="685800" y="3628320"/>
            <a:ext cx="845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dagger  die  new-</a:t>
            </a:r>
            <a:r>
              <a:rPr lang="en-US" sz="1600" dirty="0" err="1"/>
              <a:t>hampshire</a:t>
            </a:r>
            <a:r>
              <a:rPr lang="en-US" sz="1600" dirty="0"/>
              <a:t>  free  </a:t>
            </a:r>
            <a:r>
              <a:rPr lang="en-US" sz="1600" dirty="0" err="1"/>
              <a:t>happi</a:t>
            </a:r>
            <a:r>
              <a:rPr lang="en-US" sz="1600" dirty="0"/>
              <a:t>  live  new-</a:t>
            </a:r>
            <a:r>
              <a:rPr lang="en-US" sz="1600" dirty="0" err="1"/>
              <a:t>england</a:t>
            </a:r>
            <a:r>
              <a:rPr lang="en-US" sz="1600" dirty="0"/>
              <a:t>  motto  </a:t>
            </a:r>
            <a:r>
              <a:rPr lang="en-US" sz="1600" dirty="0" err="1"/>
              <a:t>romeo</a:t>
            </a:r>
            <a:r>
              <a:rPr lang="en-US" sz="1600" dirty="0"/>
              <a:t>  </a:t>
            </a:r>
            <a:r>
              <a:rPr lang="en-US" sz="1600" dirty="0" err="1"/>
              <a:t>juliet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424322-E511-944C-92F6-9885DE5F8B0E}"/>
              </a:ext>
            </a:extLst>
          </p:cNvPr>
          <p:cNvSpPr/>
          <p:nvPr/>
        </p:nvSpPr>
        <p:spPr>
          <a:xfrm>
            <a:off x="2008187" y="4267200"/>
            <a:ext cx="43989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[0, 0, 0, 0, 0, 0, 0, 0, 1, 1]</a:t>
            </a:r>
          </a:p>
          <a:p>
            <a:r>
              <a:rPr lang="en-US" sz="2400"/>
              <a:t>[1, 0, 0, 0, 1, 0, 0, 0, 0, 1]</a:t>
            </a:r>
          </a:p>
          <a:p>
            <a:r>
              <a:rPr lang="en-US" sz="2400"/>
              <a:t>[1, 1, 0, 0, 0, 0, 0, 0, 1, 0]</a:t>
            </a:r>
          </a:p>
          <a:p>
            <a:r>
              <a:rPr lang="en-US" sz="2400"/>
              <a:t>[0, 1, 1, 1, 0, 1, 0, 1, 0, 0]</a:t>
            </a:r>
          </a:p>
          <a:p>
            <a:r>
              <a:rPr lang="en-US" sz="2400"/>
              <a:t>[0, 0, 1, 0, 0, 0, 1, 0, 0, 0]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C85CCA-7428-9442-90FB-482171A4AC80}"/>
              </a:ext>
            </a:extLst>
          </p:cNvPr>
          <p:cNvCxnSpPr/>
          <p:nvPr/>
        </p:nvCxnSpPr>
        <p:spPr>
          <a:xfrm>
            <a:off x="1219200" y="3966874"/>
            <a:ext cx="990600" cy="300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3520F3-0520-DC47-84BF-8190E7BC2DEC}"/>
              </a:ext>
            </a:extLst>
          </p:cNvPr>
          <p:cNvCxnSpPr/>
          <p:nvPr/>
        </p:nvCxnSpPr>
        <p:spPr>
          <a:xfrm>
            <a:off x="1676400" y="3966874"/>
            <a:ext cx="838200" cy="300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C8D0E7-20D3-5B4B-A573-CA1F0ABBBB4D}"/>
              </a:ext>
            </a:extLst>
          </p:cNvPr>
          <p:cNvCxnSpPr/>
          <p:nvPr/>
        </p:nvCxnSpPr>
        <p:spPr>
          <a:xfrm>
            <a:off x="2327275" y="3966874"/>
            <a:ext cx="492125" cy="300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D521C2-87B7-694B-90E9-A1704C513392}"/>
              </a:ext>
            </a:extLst>
          </p:cNvPr>
          <p:cNvCxnSpPr/>
          <p:nvPr/>
        </p:nvCxnSpPr>
        <p:spPr>
          <a:xfrm flipH="1">
            <a:off x="3276600" y="3956179"/>
            <a:ext cx="152400" cy="31102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E1302A-9BE9-2C4E-8174-94BCB7BF5721}"/>
              </a:ext>
            </a:extLst>
          </p:cNvPr>
          <p:cNvCxnSpPr/>
          <p:nvPr/>
        </p:nvCxnSpPr>
        <p:spPr>
          <a:xfrm flipH="1">
            <a:off x="3657600" y="3985590"/>
            <a:ext cx="228600" cy="31102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9B855B-8538-264A-9C69-1A6CF07FA634}"/>
              </a:ext>
            </a:extLst>
          </p:cNvPr>
          <p:cNvCxnSpPr/>
          <p:nvPr/>
        </p:nvCxnSpPr>
        <p:spPr>
          <a:xfrm flipH="1">
            <a:off x="4038600" y="3982479"/>
            <a:ext cx="457200" cy="31413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ECD7B9-6042-8243-A86F-A40999AB1587}"/>
              </a:ext>
            </a:extLst>
          </p:cNvPr>
          <p:cNvCxnSpPr/>
          <p:nvPr/>
        </p:nvCxnSpPr>
        <p:spPr>
          <a:xfrm flipH="1">
            <a:off x="4343400" y="3985590"/>
            <a:ext cx="914400" cy="31413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7C7998-C250-D94D-8ABF-5AC0F4C01C8B}"/>
              </a:ext>
            </a:extLst>
          </p:cNvPr>
          <p:cNvCxnSpPr/>
          <p:nvPr/>
        </p:nvCxnSpPr>
        <p:spPr>
          <a:xfrm flipH="1">
            <a:off x="4648200" y="3982479"/>
            <a:ext cx="1758950" cy="3172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149A1C-1745-2948-A57C-5438B98EB532}"/>
              </a:ext>
            </a:extLst>
          </p:cNvPr>
          <p:cNvCxnSpPr/>
          <p:nvPr/>
        </p:nvCxnSpPr>
        <p:spPr>
          <a:xfrm flipH="1">
            <a:off x="4966368" y="3985590"/>
            <a:ext cx="1981200" cy="3462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4FE852-A4E0-A64E-9512-03B62BBAC0A0}"/>
              </a:ext>
            </a:extLst>
          </p:cNvPr>
          <p:cNvCxnSpPr/>
          <p:nvPr/>
        </p:nvCxnSpPr>
        <p:spPr>
          <a:xfrm flipH="1">
            <a:off x="5334000" y="3985590"/>
            <a:ext cx="2209800" cy="3462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AACF014-5FA3-5D41-8BB1-E5E083E45F83}"/>
              </a:ext>
            </a:extLst>
          </p:cNvPr>
          <p:cNvSpPr/>
          <p:nvPr/>
        </p:nvSpPr>
        <p:spPr>
          <a:xfrm>
            <a:off x="762000" y="4267200"/>
            <a:ext cx="60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d1 </a:t>
            </a:r>
          </a:p>
          <a:p>
            <a:r>
              <a:rPr lang="en-US" sz="2400"/>
              <a:t>d2</a:t>
            </a:r>
          </a:p>
          <a:p>
            <a:r>
              <a:rPr lang="en-US" sz="2400"/>
              <a:t>d3</a:t>
            </a:r>
          </a:p>
          <a:p>
            <a:r>
              <a:rPr lang="en-US" sz="2400"/>
              <a:t>d4</a:t>
            </a:r>
          </a:p>
          <a:p>
            <a:r>
              <a:rPr lang="en-US" sz="2400"/>
              <a:t>d5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42DB92-1381-1649-95CF-FFB0E371903A}"/>
                  </a:ext>
                </a:extLst>
              </p14:cNvPr>
              <p14:cNvContentPartPr/>
              <p14:nvPr/>
            </p14:nvContentPartPr>
            <p14:xfrm>
              <a:off x="538200" y="2105640"/>
              <a:ext cx="5433120" cy="3859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42DB92-1381-1649-95CF-FFB0E37190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840" y="2096280"/>
                <a:ext cx="5451840" cy="38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940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2D16-C962-2345-90B8-3AADFA74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06D49-F00D-AF4A-BA65-95755C712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Lab 4 Questions</a:t>
            </a:r>
          </a:p>
          <a:p>
            <a:r>
              <a:rPr lang="en-US" sz="2800" dirty="0"/>
              <a:t>The Only Reason Text is Hard: Representing Text as Vectors</a:t>
            </a:r>
          </a:p>
          <a:p>
            <a:r>
              <a:rPr lang="en-US" sz="2800" dirty="0"/>
              <a:t>Using Pre-trained embeddings (Part 3 of Lab 5)</a:t>
            </a:r>
          </a:p>
          <a:p>
            <a:r>
              <a:rPr lang="en-US" sz="2800" dirty="0"/>
              <a:t>Bag of Words and TF-IDF (Part 2 of Lab 5)</a:t>
            </a:r>
          </a:p>
          <a:p>
            <a:r>
              <a:rPr lang="en-US" sz="2800" dirty="0"/>
              <a:t>Latent Semantic Analysis</a:t>
            </a:r>
          </a:p>
          <a:p>
            <a:r>
              <a:rPr lang="en-US" sz="2800" dirty="0"/>
              <a:t>Word2Vec and Doc2Vec (pre-trained embeddings)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9F427-AEF0-BE4C-BB0A-77D65431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E75F3-34BC-0F47-9EB9-09370272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57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E1196-DEEE-2D43-9653-DFA1EDB0D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dataset: </a:t>
            </a:r>
            <a:r>
              <a:rPr lang="en-US" dirty="0">
                <a:latin typeface="medium-content-serif-font"/>
              </a:rPr>
              <a:t>Disasters on Social Media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250C6-3ABE-1644-B99D-87EE04CD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4BF38-B199-6F48-A743-99225D85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327D7-F7E8-E340-95AC-7FBB7E515914}"/>
              </a:ext>
            </a:extLst>
          </p:cNvPr>
          <p:cNvSpPr/>
          <p:nvPr/>
        </p:nvSpPr>
        <p:spPr>
          <a:xfrm>
            <a:off x="838200" y="2551837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medium-content-serif-font"/>
              </a:rPr>
              <a:t>Contributors looked at over 10,000 tweets culled with a variety of searches like “ablaze”, “quarantine”, and “pandemonium”, then noted whether the tweet referred to a disaster event (as opposed to a joke with the word or a movie review or something non-disastrous).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11850-8F6B-234D-942F-240E5CC8C773}"/>
              </a:ext>
            </a:extLst>
          </p:cNvPr>
          <p:cNvSpPr txBox="1"/>
          <p:nvPr/>
        </p:nvSpPr>
        <p:spPr>
          <a:xfrm>
            <a:off x="1371599" y="4343400"/>
            <a:ext cx="179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Tweet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0A190-4212-7847-ADA2-3DEDB64B7235}"/>
              </a:ext>
            </a:extLst>
          </p:cNvPr>
          <p:cNvSpPr txBox="1"/>
          <p:nvPr/>
        </p:nvSpPr>
        <p:spPr>
          <a:xfrm>
            <a:off x="4038600" y="43434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“disaster” or “not disaster”</a:t>
            </a:r>
          </a:p>
        </p:txBody>
      </p:sp>
    </p:spTree>
    <p:extLst>
      <p:ext uri="{BB962C8B-B14F-4D97-AF65-F5344CB8AC3E}">
        <p14:creationId xmlns:p14="http://schemas.microsoft.com/office/powerpoint/2010/main" val="2980248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270B5-10CD-9549-86AE-3F37C707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CC88F-A5F7-344A-9A29-B8B6AC26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1026A-FB92-BF4B-9B80-22E23C31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93750"/>
            <a:ext cx="5801930" cy="556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254AB0-1C3C-7E42-B932-1D219006D0F2}"/>
              </a:ext>
            </a:extLst>
          </p:cNvPr>
          <p:cNvSpPr txBox="1"/>
          <p:nvPr/>
        </p:nvSpPr>
        <p:spPr>
          <a:xfrm>
            <a:off x="4114800" y="136525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One-hot-encoding / bag-of-words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49A66-4FA4-2C42-8332-04E4CDDFDABC}"/>
              </a:ext>
            </a:extLst>
          </p:cNvPr>
          <p:cNvSpPr txBox="1"/>
          <p:nvPr/>
        </p:nvSpPr>
        <p:spPr>
          <a:xfrm>
            <a:off x="6563930" y="990600"/>
            <a:ext cx="2580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 Disaster</a:t>
            </a:r>
          </a:p>
          <a:p>
            <a:r>
              <a:rPr lang="en-US" dirty="0" err="1"/>
              <a:t>Repr</a:t>
            </a:r>
            <a:r>
              <a:rPr lang="en-US" dirty="0"/>
              <a:t>: bag-of-words</a:t>
            </a:r>
          </a:p>
          <a:p>
            <a:r>
              <a:rPr lang="en-US" dirty="0"/>
              <a:t>visualization: PCA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BAD2-B058-ED42-8933-1C2DC3C2C8F6}"/>
              </a:ext>
            </a:extLst>
          </p:cNvPr>
          <p:cNvSpPr txBox="1"/>
          <p:nvPr/>
        </p:nvSpPr>
        <p:spPr>
          <a:xfrm>
            <a:off x="6561740" y="3251885"/>
            <a:ext cx="2353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separation is not very good.</a:t>
            </a:r>
          </a:p>
          <a:p>
            <a:endParaRPr lang="en-US" dirty="0"/>
          </a:p>
          <a:p>
            <a:r>
              <a:rPr lang="en-US" dirty="0"/>
              <a:t>Conclusion: It will be difficult to use this representation to recognize disasters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BFA4D7-136A-0342-BA2E-BDE8DD4988B8}"/>
                  </a:ext>
                </a:extLst>
              </p14:cNvPr>
              <p14:cNvContentPartPr/>
              <p14:nvPr/>
            </p14:nvContentPartPr>
            <p14:xfrm>
              <a:off x="5532120" y="288792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BFA4D7-136A-0342-BA2E-BDE8DD4988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2760" y="2878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8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99307"/>
            <a:ext cx="8458200" cy="914400"/>
          </a:xfrm>
        </p:spPr>
        <p:txBody>
          <a:bodyPr/>
          <a:lstStyle/>
          <a:p>
            <a:r>
              <a:rPr lang="en-US" dirty="0"/>
              <a:t>Problem 1 with bag of words: frequency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DB02E3-D72B-5E4C-8468-DEA6C79C0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words will have very high frequencies, but they don’t help distinguish different documents</a:t>
            </a:r>
          </a:p>
          <a:p>
            <a:pPr lvl="1"/>
            <a:r>
              <a:rPr lang="en-US" dirty="0"/>
              <a:t>“you” “say” “with”</a:t>
            </a:r>
          </a:p>
          <a:p>
            <a:pPr lvl="1"/>
            <a:r>
              <a:rPr lang="en-US" dirty="0"/>
              <a:t>may not be </a:t>
            </a:r>
            <a:r>
              <a:rPr lang="en-US" dirty="0" err="1"/>
              <a:t>stopwords</a:t>
            </a:r>
            <a:endParaRPr lang="en-US" dirty="0"/>
          </a:p>
          <a:p>
            <a:r>
              <a:rPr lang="en-US" dirty="0"/>
              <a:t>We want to weight the frequency by how often we expect to see it.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244260-C089-FC4E-86CE-66183BEA2A49}"/>
                  </a:ext>
                </a:extLst>
              </p14:cNvPr>
              <p14:cNvContentPartPr/>
              <p14:nvPr/>
            </p14:nvContentPartPr>
            <p14:xfrm>
              <a:off x="3312360" y="4368960"/>
              <a:ext cx="1255680" cy="1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244260-C089-FC4E-86CE-66183BEA2A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3000" y="4359600"/>
                <a:ext cx="127440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710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0FE4-5D06-9F4F-9765-5CE10742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FA00-6A81-DD44-9804-7D4A378E1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839200" cy="4953000"/>
          </a:xfrm>
        </p:spPr>
        <p:txBody>
          <a:bodyPr/>
          <a:lstStyle/>
          <a:p>
            <a:r>
              <a:rPr lang="en-US" sz="2800" dirty="0"/>
              <a:t>TF = Term Frequency of term t in document d</a:t>
            </a:r>
          </a:p>
          <a:p>
            <a:pPr lvl="1"/>
            <a:r>
              <a:rPr lang="en-US" sz="2400" dirty="0"/>
              <a:t>Many variants exist</a:t>
            </a:r>
          </a:p>
          <a:p>
            <a:pPr lvl="1"/>
            <a:r>
              <a:rPr lang="en-US" sz="2400" dirty="0"/>
              <a:t>binary </a:t>
            </a:r>
            <a:r>
              <a:rPr lang="en-US" sz="2400" dirty="0">
                <a:solidFill>
                  <a:srgbClr val="0000FF"/>
                </a:solidFill>
              </a:rPr>
              <a:t>(1 if present, 0 otherwise)</a:t>
            </a:r>
          </a:p>
          <a:p>
            <a:pPr lvl="1"/>
            <a:r>
              <a:rPr lang="en-US" sz="2400" dirty="0" err="1"/>
              <a:t>f</a:t>
            </a:r>
            <a:r>
              <a:rPr lang="en-US" sz="2400" baseline="-25000" dirty="0" err="1"/>
              <a:t>t,d</a:t>
            </a:r>
            <a:r>
              <a:rPr lang="en-US" sz="2400" baseline="-25000" dirty="0"/>
              <a:t>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0000FF"/>
                </a:solidFill>
              </a:rPr>
              <a:t>count of occurrences of t in d</a:t>
            </a:r>
          </a:p>
          <a:p>
            <a:pPr lvl="1"/>
            <a:r>
              <a:rPr lang="en-US" sz="2400" dirty="0" err="1"/>
              <a:t>f</a:t>
            </a:r>
            <a:r>
              <a:rPr lang="en-US" sz="2400" baseline="-25000" dirty="0" err="1"/>
              <a:t>t,d</a:t>
            </a:r>
            <a:r>
              <a:rPr lang="en-US" sz="2400" baseline="-25000" dirty="0"/>
              <a:t> </a:t>
            </a:r>
            <a:r>
              <a:rPr lang="en-US" sz="2400" dirty="0"/>
              <a:t>/ |d|  </a:t>
            </a:r>
            <a:r>
              <a:rPr lang="en-US" sz="2400" dirty="0">
                <a:solidFill>
                  <a:srgbClr val="0000FF"/>
                </a:solidFill>
              </a:rPr>
              <a:t>(normalized by the size of the document)</a:t>
            </a:r>
          </a:p>
          <a:p>
            <a:pPr lvl="1"/>
            <a:r>
              <a:rPr lang="en-US" sz="2400" dirty="0"/>
              <a:t>log(1 + </a:t>
            </a:r>
            <a:r>
              <a:rPr lang="en-US" sz="2400" dirty="0" err="1"/>
              <a:t>f</a:t>
            </a:r>
            <a:r>
              <a:rPr lang="en-US" sz="2400" baseline="-25000" dirty="0" err="1"/>
              <a:t>t,d</a:t>
            </a:r>
            <a:r>
              <a:rPr lang="en-US" sz="2400" dirty="0"/>
              <a:t>) </a:t>
            </a:r>
            <a:r>
              <a:rPr lang="en-US" sz="2400" dirty="0">
                <a:solidFill>
                  <a:srgbClr val="0000FF"/>
                </a:solidFill>
              </a:rPr>
              <a:t>(give less weight to high-frequency terms)</a:t>
            </a:r>
          </a:p>
          <a:p>
            <a:r>
              <a:rPr lang="en-US" sz="2800" dirty="0"/>
              <a:t>IDF = Inverse Document Frequency</a:t>
            </a:r>
          </a:p>
          <a:p>
            <a:pPr lvl="1"/>
            <a:r>
              <a:rPr lang="en-US" sz="2400" dirty="0"/>
              <a:t>log ( N / # of documents containing t )</a:t>
            </a:r>
          </a:p>
          <a:p>
            <a:r>
              <a:rPr lang="en-US" sz="2800" dirty="0"/>
              <a:t>Simple TF-IDF = </a:t>
            </a:r>
            <a:r>
              <a:rPr lang="en-US" sz="2800" dirty="0" err="1"/>
              <a:t>f</a:t>
            </a:r>
            <a:r>
              <a:rPr lang="en-US" sz="2800" baseline="-25000" dirty="0" err="1"/>
              <a:t>t,d</a:t>
            </a:r>
            <a:r>
              <a:rPr lang="en-US" sz="2800" baseline="-25000" dirty="0"/>
              <a:t> </a:t>
            </a:r>
            <a:r>
              <a:rPr lang="en-US" sz="2800" dirty="0"/>
              <a:t>* log(N / # of documents containing t)</a:t>
            </a:r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21E93-8101-4E42-8F4A-E28AFDB77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D348-6722-964F-83CC-C337305E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C4C6FC-A32A-834A-82E7-FB1E42ED3548}"/>
                  </a:ext>
                </a:extLst>
              </p14:cNvPr>
              <p14:cNvContentPartPr/>
              <p14:nvPr/>
            </p14:nvContentPartPr>
            <p14:xfrm>
              <a:off x="1120680" y="2950560"/>
              <a:ext cx="3652560" cy="2310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C4C6FC-A32A-834A-82E7-FB1E42ED35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1320" y="2941200"/>
                <a:ext cx="3671280" cy="23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454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BC878-EEB6-804A-A243-3DB021D56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43701-99E5-E142-BFA4-AB00E70D4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4E6B18B-505C-4541-B08A-02070FBE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821"/>
            <a:ext cx="9144000" cy="2566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915FC4-63C8-E34A-A008-12ECBD13D2FA}"/>
              </a:ext>
            </a:extLst>
          </p:cNvPr>
          <p:cNvSpPr txBox="1"/>
          <p:nvPr/>
        </p:nvSpPr>
        <p:spPr>
          <a:xfrm>
            <a:off x="304800" y="9906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Applying TF-IDF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1C4C3B-478B-7546-9493-26ABEA1DA4F7}"/>
              </a:ext>
            </a:extLst>
          </p:cNvPr>
          <p:cNvSpPr/>
          <p:nvPr/>
        </p:nvSpPr>
        <p:spPr>
          <a:xfrm>
            <a:off x="76200" y="5867400"/>
            <a:ext cx="899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www.analyticsvidhya.com</a:t>
            </a:r>
            <a:r>
              <a:rPr lang="en-US" sz="1200" dirty="0"/>
              <a:t>/blog/2018/10/stepwise-guide-topic-modeling-latent-semantic-analysis/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984B3-7F90-F94B-A252-BA2C63DE198C}"/>
              </a:ext>
            </a:extLst>
          </p:cNvPr>
          <p:cNvSpPr txBox="1"/>
          <p:nvPr/>
        </p:nvSpPr>
        <p:spPr>
          <a:xfrm>
            <a:off x="5486400" y="609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Part 2 of Lab 5!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2311D6-F64A-6C48-8117-9719F800402E}"/>
                  </a:ext>
                </a:extLst>
              </p14:cNvPr>
              <p14:cNvContentPartPr/>
              <p14:nvPr/>
            </p14:nvContentPartPr>
            <p14:xfrm>
              <a:off x="4734720" y="2468160"/>
              <a:ext cx="1938960" cy="503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2311D6-F64A-6C48-8117-9719F80040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5360" y="2458800"/>
                <a:ext cx="1957680" cy="5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41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BB443-965B-CA44-B918-5106891E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6D31D-F379-2141-AAE9-8844E602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0940B-696E-A74F-90AB-C9146BD3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844232"/>
            <a:ext cx="5960887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24088-9FDE-524E-867E-FB796F98F84A}"/>
              </a:ext>
            </a:extLst>
          </p:cNvPr>
          <p:cNvSpPr txBox="1"/>
          <p:nvPr/>
        </p:nvSpPr>
        <p:spPr>
          <a:xfrm>
            <a:off x="6563930" y="990600"/>
            <a:ext cx="2580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 Disaster</a:t>
            </a:r>
          </a:p>
          <a:p>
            <a:r>
              <a:rPr lang="en-US" dirty="0" err="1"/>
              <a:t>Repr</a:t>
            </a:r>
            <a:r>
              <a:rPr lang="en-US" dirty="0"/>
              <a:t>: TF-IDF</a:t>
            </a:r>
          </a:p>
          <a:p>
            <a:r>
              <a:rPr lang="en-US" dirty="0"/>
              <a:t>visualization: 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4BFB5-117C-D74D-8C49-4737787CD067}"/>
              </a:ext>
            </a:extLst>
          </p:cNvPr>
          <p:cNvSpPr txBox="1"/>
          <p:nvPr/>
        </p:nvSpPr>
        <p:spPr>
          <a:xfrm>
            <a:off x="6561740" y="3251885"/>
            <a:ext cx="2353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separation is better, but still not great</a:t>
            </a:r>
          </a:p>
          <a:p>
            <a:endParaRPr lang="en-US" dirty="0"/>
          </a:p>
          <a:p>
            <a:r>
              <a:rPr lang="en-US" dirty="0"/>
              <a:t>Conclusion: It will still be difficult to use this representation to recognize disasters</a:t>
            </a:r>
          </a:p>
        </p:txBody>
      </p:sp>
    </p:spTree>
    <p:extLst>
      <p:ext uri="{BB962C8B-B14F-4D97-AF65-F5344CB8AC3E}">
        <p14:creationId xmlns:p14="http://schemas.microsoft.com/office/powerpoint/2010/main" val="2060683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99307"/>
            <a:ext cx="8458200" cy="914400"/>
          </a:xfrm>
        </p:spPr>
        <p:txBody>
          <a:bodyPr/>
          <a:lstStyle/>
          <a:p>
            <a:r>
              <a:rPr lang="en-US" dirty="0"/>
              <a:t>Problem 2 with bag of words: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b="1" dirty="0">
              <a:solidFill>
                <a:schemeClr val="tx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motel [0 0 0 0 0 0 0 0 0 0 1 0 0 0 0]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hotel [0 0 0 0 0 0 0 3 0 0 0 0 0 0 0] </a:t>
            </a:r>
          </a:p>
          <a:p>
            <a:endParaRPr lang="en-US" sz="2800" dirty="0"/>
          </a:p>
          <a:p>
            <a:r>
              <a:rPr lang="en-US" sz="2800" dirty="0"/>
              <a:t>vectors are orthogonal: they are totally dissimilar</a:t>
            </a:r>
          </a:p>
          <a:p>
            <a:r>
              <a:rPr lang="en-US" sz="2800" dirty="0"/>
              <a:t>but hotel is semantically similar to motel</a:t>
            </a:r>
          </a:p>
          <a:p>
            <a:r>
              <a:rPr lang="en-US" sz="2800" dirty="0"/>
              <a:t>we will fix this later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566E4D-8A96-0C46-A41B-81117B1435F5}"/>
                  </a:ext>
                </a:extLst>
              </p14:cNvPr>
              <p14:cNvContentPartPr/>
              <p14:nvPr/>
            </p14:nvContentPartPr>
            <p14:xfrm>
              <a:off x="3991320" y="1990800"/>
              <a:ext cx="2623320" cy="1187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566E4D-8A96-0C46-A41B-81117B1435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1960" y="1981440"/>
                <a:ext cx="2642040" cy="12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484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17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28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8263" y="1687095"/>
            <a:ext cx="6555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d1 : Romeo and Juliet.</a:t>
            </a:r>
          </a:p>
          <a:p>
            <a:r>
              <a:rPr lang="en-US" dirty="0"/>
              <a:t>d2 : Juliet: O happy dagger!</a:t>
            </a:r>
          </a:p>
          <a:p>
            <a:r>
              <a:rPr lang="en-US" dirty="0"/>
              <a:t>d3 : Romeo died by dagger.</a:t>
            </a:r>
          </a:p>
          <a:p>
            <a:r>
              <a:rPr lang="en-US" dirty="0"/>
              <a:t>d4 : “Live free or die”, that’s the New-Hampshire’s motto.</a:t>
            </a:r>
          </a:p>
          <a:p>
            <a:r>
              <a:rPr lang="en-US" dirty="0"/>
              <a:t>d5 : Did you know, New-Hampshire is in New-England.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3628320"/>
            <a:ext cx="845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dagger  die  new-hampshir  free  happi  live  new-england  motto  romeo  juliet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08187" y="4267200"/>
            <a:ext cx="43989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[0, 0, 0, 0, 0, 0, 0, 0, 1, 1]</a:t>
            </a:r>
          </a:p>
          <a:p>
            <a:r>
              <a:rPr lang="en-US" sz="2400"/>
              <a:t>[1, 0, 0, 0, 1, 0, 0, 0, 0, 1]</a:t>
            </a:r>
          </a:p>
          <a:p>
            <a:r>
              <a:rPr lang="en-US" sz="2400"/>
              <a:t>[1, 1, 0, 0, 0, 0, 0, 0, 1, 0]</a:t>
            </a:r>
          </a:p>
          <a:p>
            <a:r>
              <a:rPr lang="en-US" sz="2400"/>
              <a:t>[0, 1, 1, 1, 0, 1, 0, 1, 0, 0]</a:t>
            </a:r>
          </a:p>
          <a:p>
            <a:r>
              <a:rPr lang="en-US" sz="2400"/>
              <a:t>[0, 0, 1, 0, 0, 0, 1, 0, 0, 0]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219200" y="3966874"/>
            <a:ext cx="990600" cy="300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76400" y="3966874"/>
            <a:ext cx="838200" cy="300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327275" y="3966874"/>
            <a:ext cx="492125" cy="300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276600" y="3956179"/>
            <a:ext cx="152400" cy="31102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657600" y="3985590"/>
            <a:ext cx="228600" cy="31102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038600" y="3982479"/>
            <a:ext cx="457200" cy="31413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343400" y="3985590"/>
            <a:ext cx="914400" cy="31413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648200" y="3982479"/>
            <a:ext cx="1758950" cy="3172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966368" y="3985590"/>
            <a:ext cx="1981200" cy="3462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334000" y="3985590"/>
            <a:ext cx="2209800" cy="3462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62000" y="4267200"/>
            <a:ext cx="60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d1 </a:t>
            </a:r>
          </a:p>
          <a:p>
            <a:r>
              <a:rPr lang="en-US" sz="2400"/>
              <a:t>d2</a:t>
            </a:r>
          </a:p>
          <a:p>
            <a:r>
              <a:rPr lang="en-US" sz="2400"/>
              <a:t>d3</a:t>
            </a:r>
          </a:p>
          <a:p>
            <a:r>
              <a:rPr lang="en-US" sz="2400"/>
              <a:t>d4</a:t>
            </a:r>
          </a:p>
          <a:p>
            <a:r>
              <a:rPr lang="en-US" sz="2400"/>
              <a:t>d5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55578B-9B92-374E-8D9B-42A04F4498F6}"/>
                  </a:ext>
                </a:extLst>
              </p14:cNvPr>
              <p14:cNvContentPartPr/>
              <p14:nvPr/>
            </p14:nvContentPartPr>
            <p14:xfrm>
              <a:off x="600480" y="1737360"/>
              <a:ext cx="182880" cy="1522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55578B-9B92-374E-8D9B-42A04F4498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120" y="1728000"/>
                <a:ext cx="201600" cy="15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8634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854696" cy="914400"/>
          </a:xfrm>
        </p:spPr>
        <p:txBody>
          <a:bodyPr/>
          <a:lstStyle/>
          <a:p>
            <a:r>
              <a:rPr lang="en-US"/>
              <a:t>Latent Semantic Indexing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29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4313872"/>
            <a:ext cx="6555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d1 : Romeo and Juliet.</a:t>
            </a:r>
          </a:p>
          <a:p>
            <a:r>
              <a:rPr lang="en-US"/>
              <a:t>d2 : Juliet: O happy dagger!</a:t>
            </a:r>
          </a:p>
          <a:p>
            <a:r>
              <a:rPr lang="en-US"/>
              <a:t>d3 : Romeo died by dagger.</a:t>
            </a:r>
          </a:p>
          <a:p>
            <a:r>
              <a:rPr lang="en-US"/>
              <a:t>d4 : “Live free or die”, that’s the New-Hampshire’s motto.</a:t>
            </a:r>
          </a:p>
          <a:p>
            <a:r>
              <a:rPr lang="en-US"/>
              <a:t>d5 : Did you know, New-Hampshire is in New-England.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1697362"/>
            <a:ext cx="739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Task: Lookup documents by keyword</a:t>
            </a:r>
          </a:p>
          <a:p>
            <a:endParaRPr lang="en-US"/>
          </a:p>
          <a:p>
            <a:r>
              <a:rPr lang="en-US"/>
              <a:t>Naïve Method: </a:t>
            </a:r>
          </a:p>
          <a:p>
            <a:endParaRPr lang="en-US"/>
          </a:p>
          <a:p>
            <a:r>
              <a:rPr lang="en-US"/>
              <a:t>score = sum of frequency of query terms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3666840"/>
            <a:ext cx="381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query: </a:t>
            </a:r>
            <a:r>
              <a:rPr lang="en-US">
                <a:solidFill>
                  <a:srgbClr val="0000FF"/>
                </a:solidFill>
              </a:rPr>
              <a:t>die, dagger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71600" y="4155942"/>
            <a:ext cx="4419600" cy="518994"/>
            <a:chOff x="1371600" y="4155942"/>
            <a:chExt cx="4419600" cy="518994"/>
          </a:xfrm>
        </p:grpSpPr>
        <p:sp>
          <p:nvSpPr>
            <p:cNvPr id="3" name="Rounded Rectangle 2"/>
            <p:cNvSpPr/>
            <p:nvPr/>
          </p:nvSpPr>
          <p:spPr>
            <a:xfrm>
              <a:off x="1371600" y="4340608"/>
              <a:ext cx="2667000" cy="33432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67200" y="4155942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related?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73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16BF-B23F-F343-AC54-1F57E55C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Text Analysis 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AAABF7-51AA-904A-A969-AA0B1006C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7507B-1DA7-A940-8F6E-1B0E3772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E1738C0-F746-9342-AAEA-F3E70DC17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87967"/>
              </p:ext>
            </p:extLst>
          </p:nvPr>
        </p:nvGraphicFramePr>
        <p:xfrm>
          <a:off x="533400" y="2286000"/>
          <a:ext cx="8382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val="3664934102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927968620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143053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36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Sentiment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{positive, negative, neutral}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06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Topic Labeling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Article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{Sports, News, …}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06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Translation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 in French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Sentence in Arabic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7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0" dirty="0"/>
                        <a:t>Question Answering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060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779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in Latent Semantic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76400"/>
            <a:ext cx="7854695" cy="4297363"/>
          </a:xfrm>
        </p:spPr>
        <p:txBody>
          <a:bodyPr/>
          <a:lstStyle/>
          <a:p>
            <a:r>
              <a:rPr lang="en-US" sz="2800" dirty="0"/>
              <a:t>Pre-process</a:t>
            </a:r>
          </a:p>
          <a:p>
            <a:pPr lvl="1"/>
            <a:r>
              <a:rPr lang="en-US" sz="2400" dirty="0"/>
              <a:t>Remove </a:t>
            </a:r>
            <a:r>
              <a:rPr lang="en-US" sz="2400" dirty="0" err="1"/>
              <a:t>stopwords</a:t>
            </a:r>
            <a:endParaRPr lang="en-US" sz="2400" dirty="0"/>
          </a:p>
          <a:p>
            <a:pPr lvl="1"/>
            <a:r>
              <a:rPr lang="en-US" sz="2400" dirty="0"/>
              <a:t>Stemming</a:t>
            </a:r>
          </a:p>
          <a:p>
            <a:r>
              <a:rPr lang="en-US" sz="2800" dirty="0"/>
              <a:t>Construct document vectors, build matrix</a:t>
            </a:r>
          </a:p>
          <a:p>
            <a:r>
              <a:rPr lang="en-US" sz="2800" i="1" dirty="0">
                <a:solidFill>
                  <a:srgbClr val="0000FF"/>
                </a:solidFill>
              </a:rPr>
              <a:t>Dimension reduction – a “latent” space</a:t>
            </a:r>
          </a:p>
          <a:p>
            <a:pPr lvl="1"/>
            <a:r>
              <a:rPr lang="en-US" sz="2400" i="1" dirty="0">
                <a:solidFill>
                  <a:srgbClr val="0000FF"/>
                </a:solidFill>
              </a:rPr>
              <a:t>using SVD</a:t>
            </a:r>
          </a:p>
          <a:p>
            <a:r>
              <a:rPr lang="en-US" sz="2800" dirty="0"/>
              <a:t>Check similarity in the </a:t>
            </a:r>
            <a:r>
              <a:rPr lang="en-US" sz="2800" dirty="0">
                <a:solidFill>
                  <a:srgbClr val="0000FF"/>
                </a:solidFill>
              </a:rPr>
              <a:t>latent</a:t>
            </a:r>
            <a:r>
              <a:rPr lang="en-US" sz="2800" dirty="0"/>
              <a:t> space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42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E2D58-57EE-5042-B6A1-4234E3BD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EC5F8-B4FA-1F49-A77B-21871764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086C4E-EB97-3D4B-8A51-46F060D2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7794"/>
            <a:ext cx="9144000" cy="23424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D944A9-6AEA-1A48-A954-31059AFD198C}"/>
              </a:ext>
            </a:extLst>
          </p:cNvPr>
          <p:cNvSpPr/>
          <p:nvPr/>
        </p:nvSpPr>
        <p:spPr>
          <a:xfrm>
            <a:off x="76200" y="5867400"/>
            <a:ext cx="899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www.analyticsvidhya.com</a:t>
            </a:r>
            <a:r>
              <a:rPr lang="en-US" sz="1200" dirty="0"/>
              <a:t>/blog/2018/10/stepwise-guide-topic-modeling-latent-semantic-analysis/</a:t>
            </a:r>
          </a:p>
        </p:txBody>
      </p:sp>
    </p:spTree>
    <p:extLst>
      <p:ext uri="{BB962C8B-B14F-4D97-AF65-F5344CB8AC3E}">
        <p14:creationId xmlns:p14="http://schemas.microsoft.com/office/powerpoint/2010/main" val="69772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8724"/>
            <a:ext cx="7467600" cy="742950"/>
          </a:xfrm>
        </p:spPr>
        <p:txBody>
          <a:bodyPr/>
          <a:lstStyle/>
          <a:p>
            <a:r>
              <a:rPr lang="en-US" sz="2800" dirty="0"/>
              <a:t>Singular Value Decomposition:</a:t>
            </a:r>
            <a:br>
              <a:rPr lang="en-US" sz="2800" dirty="0"/>
            </a:br>
            <a:r>
              <a:rPr lang="en-US" sz="2800" dirty="0"/>
              <a:t>Given M, find U, </a:t>
            </a:r>
            <a:r>
              <a:rPr lang="en-US" sz="2800" dirty="0" err="1"/>
              <a:t>Σ</a:t>
            </a:r>
            <a:r>
              <a:rPr lang="en-US" sz="2800" dirty="0"/>
              <a:t>, V such that M = U ΣV*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44249" y="556368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Landuaer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Dumais</a:t>
            </a:r>
            <a:r>
              <a:rPr lang="en-US" dirty="0">
                <a:latin typeface="+mn-lt"/>
              </a:rPr>
              <a:t> 1997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4D9F2F-78F5-AD42-AA1C-6D6D6157F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77" y="1645496"/>
            <a:ext cx="3886200" cy="4523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BABC4-29E2-344E-BDFF-B592E30B9800}"/>
              </a:ext>
            </a:extLst>
          </p:cNvPr>
          <p:cNvSpPr txBox="1"/>
          <p:nvPr/>
        </p:nvSpPr>
        <p:spPr>
          <a:xfrm>
            <a:off x="6149329" y="2057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V* = transpose of 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0244C-E9B3-7046-B736-10443640F6E4}"/>
              </a:ext>
            </a:extLst>
          </p:cNvPr>
          <p:cNvSpPr txBox="1"/>
          <p:nvPr/>
        </p:nvSpPr>
        <p:spPr>
          <a:xfrm>
            <a:off x="914400" y="6538912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src</a:t>
            </a:r>
            <a:r>
              <a:rPr lang="en-US" sz="1400" dirty="0"/>
              <a:t>: </a:t>
            </a:r>
            <a:r>
              <a:rPr lang="en-US" sz="1400" dirty="0" err="1"/>
              <a:t>wikipedia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571B3B-F97D-0046-BD2F-D26282D89830}"/>
              </a:ext>
            </a:extLst>
          </p:cNvPr>
          <p:cNvSpPr/>
          <p:nvPr/>
        </p:nvSpPr>
        <p:spPr>
          <a:xfrm>
            <a:off x="5410200" y="3405352"/>
            <a:ext cx="3733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our case:</a:t>
            </a:r>
          </a:p>
          <a:p>
            <a:r>
              <a:rPr lang="en-US" dirty="0"/>
              <a:t>Each row of W is a term</a:t>
            </a:r>
          </a:p>
          <a:p>
            <a:r>
              <a:rPr lang="en-US" dirty="0"/>
              <a:t>Each column is a document</a:t>
            </a:r>
          </a:p>
          <a:p>
            <a:r>
              <a:rPr lang="en-US" dirty="0"/>
              <a:t>Each cell is TF in that document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D5129A-4558-DB4B-B6C0-6ADC748236C2}"/>
                  </a:ext>
                </a:extLst>
              </p14:cNvPr>
              <p14:cNvContentPartPr/>
              <p14:nvPr/>
            </p14:nvContentPartPr>
            <p14:xfrm>
              <a:off x="3099600" y="1463040"/>
              <a:ext cx="799560" cy="9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D5129A-4558-DB4B-B6C0-6ADC748236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0240" y="1453680"/>
                <a:ext cx="81828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756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applied to term-document matrix:</a:t>
            </a:r>
            <a:br>
              <a:rPr lang="en-US" dirty="0"/>
            </a:br>
            <a:r>
              <a:rPr lang="en-US" dirty="0"/>
              <a:t>Latent Semantic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09800"/>
            <a:ext cx="8534400" cy="533400"/>
          </a:xfrm>
        </p:spPr>
        <p:txBody>
          <a:bodyPr/>
          <a:lstStyle/>
          <a:p>
            <a:r>
              <a:rPr lang="en-US" sz="2400" dirty="0"/>
              <a:t>If instead of keeping all m dimensions, we just keep the top k singular values. Let’s say 300.</a:t>
            </a:r>
          </a:p>
          <a:p>
            <a:r>
              <a:rPr lang="en-US" sz="2400" dirty="0"/>
              <a:t>The result is a least-squares approximation to the original matrix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Each row of W is a term</a:t>
            </a:r>
          </a:p>
          <a:p>
            <a:r>
              <a:rPr lang="en-US" sz="2400" dirty="0"/>
              <a:t>Each column is a document</a:t>
            </a:r>
          </a:p>
          <a:p>
            <a:r>
              <a:rPr lang="en-US" sz="2400" dirty="0"/>
              <a:t>Each cell is TF in that document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097966" y="1599349"/>
            <a:ext cx="239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</a:rPr>
              <a:t>Deerwester</a:t>
            </a:r>
            <a:r>
              <a:rPr lang="en-US" dirty="0">
                <a:latin typeface="+mn-lt"/>
              </a:rPr>
              <a:t> et al (1988)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2148D3-1E33-6241-9948-2F67C9EA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505200"/>
            <a:ext cx="4871720" cy="16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44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08" y="494016"/>
            <a:ext cx="7854696" cy="914400"/>
          </a:xfrm>
        </p:spPr>
        <p:txBody>
          <a:bodyPr/>
          <a:lstStyle/>
          <a:p>
            <a:r>
              <a:rPr lang="en-US"/>
              <a:t>Singular Value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7299" y="1383940"/>
            <a:ext cx="441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 = UΣV</a:t>
            </a:r>
            <a:r>
              <a:rPr lang="en-US" sz="4400" baseline="30000" dirty="0"/>
              <a:t>T</a:t>
            </a:r>
          </a:p>
        </p:txBody>
      </p:sp>
      <p:sp>
        <p:nvSpPr>
          <p:cNvPr id="3" name="Rectangle 2"/>
          <p:cNvSpPr/>
          <p:nvPr/>
        </p:nvSpPr>
        <p:spPr>
          <a:xfrm>
            <a:off x="543302" y="3918228"/>
            <a:ext cx="11721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d</a:t>
            </a:r>
            <a:r>
              <a:rPr lang="en-US" sz="4000" dirty="0" err="1"/>
              <a:t>Σ</a:t>
            </a:r>
            <a:r>
              <a:rPr lang="en-US" sz="4000" dirty="0"/>
              <a:t> =</a:t>
            </a:r>
          </a:p>
        </p:txBody>
      </p:sp>
      <p:sp>
        <p:nvSpPr>
          <p:cNvPr id="8" name="Rectangle 7"/>
          <p:cNvSpPr/>
          <p:nvPr/>
        </p:nvSpPr>
        <p:spPr>
          <a:xfrm>
            <a:off x="1715418" y="4099030"/>
            <a:ext cx="6927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[ 0.9337699   0.81287533  0.61612294  0.56266546  0.4249963 ]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5380" y="4932263"/>
            <a:ext cx="8209297" cy="707886"/>
            <a:chOff x="923372" y="4267899"/>
            <a:chExt cx="8209297" cy="707886"/>
          </a:xfrm>
        </p:grpSpPr>
        <p:sp>
          <p:nvSpPr>
            <p:cNvPr id="9" name="Rectangle 8"/>
            <p:cNvSpPr/>
            <p:nvPr/>
          </p:nvSpPr>
          <p:spPr>
            <a:xfrm>
              <a:off x="923372" y="4267899"/>
              <a:ext cx="128592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/>
                <a:t>d</a:t>
              </a:r>
              <a:r>
                <a:rPr lang="en-US" sz="4000" dirty="0" err="1"/>
                <a:t>Σ</a:t>
              </a:r>
              <a:r>
                <a:rPr lang="en-US" sz="4000" baseline="-25000" dirty="0" err="1"/>
                <a:t>r</a:t>
              </a:r>
              <a:r>
                <a:rPr lang="en-US" sz="4000" dirty="0"/>
                <a:t> =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04819" y="4437176"/>
              <a:ext cx="69278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[ 0.9337699   0.81287533  0.61612294  </a:t>
              </a:r>
              <a:r>
                <a:rPr lang="en-US" dirty="0">
                  <a:solidFill>
                    <a:srgbClr val="0000FF"/>
                  </a:solidFill>
                </a:rPr>
                <a:t>0.00000000  0.0000000 </a:t>
              </a:r>
              <a:r>
                <a:rPr lang="en-US" dirty="0"/>
                <a:t>]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10638" y="5692914"/>
            <a:ext cx="3834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0000FF"/>
                </a:solidFill>
              </a:rPr>
              <a:t>M</a:t>
            </a:r>
            <a:r>
              <a:rPr lang="en-US" sz="4000" baseline="-25000">
                <a:solidFill>
                  <a:srgbClr val="0000FF"/>
                </a:solidFill>
              </a:rPr>
              <a:t>lsa</a:t>
            </a:r>
            <a:r>
              <a:rPr lang="en-US" sz="4000"/>
              <a:t> = U</a:t>
            </a:r>
            <a:r>
              <a:rPr lang="en-US" sz="4000">
                <a:solidFill>
                  <a:srgbClr val="0000FF"/>
                </a:solidFill>
              </a:rPr>
              <a:t>Σ</a:t>
            </a:r>
            <a:r>
              <a:rPr lang="en-US" sz="4000" baseline="-25000">
                <a:solidFill>
                  <a:srgbClr val="0000FF"/>
                </a:solidFill>
              </a:rPr>
              <a:t>r</a:t>
            </a:r>
            <a:r>
              <a:rPr lang="en-US" sz="4000"/>
              <a:t>V</a:t>
            </a:r>
            <a:r>
              <a:rPr lang="en-US" sz="4000" baseline="30000"/>
              <a:t>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79720" y="4670698"/>
            <a:ext cx="276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rgbClr val="0000FF"/>
                </a:solidFill>
              </a:rPr>
              <a:t>reduce dimensions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46" y="2320048"/>
            <a:ext cx="3086806" cy="136909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25380" y="2621479"/>
            <a:ext cx="9438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Σ =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6463CE-D86F-2548-9262-7CE0B0A7B533}"/>
                  </a:ext>
                </a:extLst>
              </p14:cNvPr>
              <p14:cNvContentPartPr/>
              <p14:nvPr/>
            </p14:nvContentPartPr>
            <p14:xfrm>
              <a:off x="653040" y="2071080"/>
              <a:ext cx="7365600" cy="2468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6463CE-D86F-2548-9262-7CE0B0A7B5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680" y="2061720"/>
                <a:ext cx="7384320" cy="24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2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921877"/>
            <a:ext cx="9372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[+0.00 +0.00 +0.00 +0.00 +0.00 +0.00 +0.00 +0.00 +0.46 +0.46 ]</a:t>
            </a:r>
          </a:p>
          <a:p>
            <a:r>
              <a:rPr lang="en-US"/>
              <a:t>[+0.31 +0.00 +0.00 +0.00 +0.54 +0.00 +0.00 +0.00 +0.00 +0.31 ]</a:t>
            </a:r>
          </a:p>
          <a:p>
            <a:r>
              <a:rPr lang="en-US"/>
              <a:t>[+0.31 +0.31 +0.00 +0.00 +0.00 +0.00 +0.00 +0.00 +0.31 +0.00 ]</a:t>
            </a:r>
          </a:p>
          <a:p>
            <a:r>
              <a:rPr lang="en-US"/>
              <a:t>[+0.00 +0.18 +0.18 +0.32 +0.00 +0.32 +0.00 +0.32 +0.00 +0.00 ]</a:t>
            </a:r>
          </a:p>
          <a:p>
            <a:r>
              <a:rPr lang="en-US"/>
              <a:t>[+0.00 +0.00 +0.46 +0.00 +0.00 +0.00 +0.80 +0.00 +0.00 +0.00 ]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[+0.11 +0.10 -0.01 -0.04 -0.01 -0.04 +0.01 -0.04 +0.48 +0.35 ]</a:t>
            </a:r>
          </a:p>
          <a:p>
            <a:r>
              <a:rPr lang="en-US"/>
              <a:t>[+0.32 +0.01 -0.00 -0.00 +0.54 -0.00 +0.00 -0.00 +0.00 +0.30 ]</a:t>
            </a:r>
          </a:p>
          <a:p>
            <a:r>
              <a:rPr lang="en-US"/>
              <a:t>[+0.10 +0.13 +0.03 +0.07 +0.02 +0.07 -0.02 +0.07 +0.27 +0.19 ]</a:t>
            </a:r>
          </a:p>
          <a:p>
            <a:r>
              <a:rPr lang="en-US"/>
              <a:t>[+0.06 +0.24 +0.18 +0.30 -0.01 +0.30 +0.01 +0.30 +0.01 -0.06 ]</a:t>
            </a:r>
          </a:p>
          <a:p>
            <a:r>
              <a:rPr lang="en-US"/>
              <a:t>[-0.01 -0.01 +0.46 +0.00 +0.00 +0.00 +0.80 +0.00 -0.00 +0.01 ]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0600" y="1447800"/>
            <a:ext cx="845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dagger  </a:t>
            </a:r>
            <a:r>
              <a:rPr lang="en-US" sz="1600">
                <a:solidFill>
                  <a:srgbClr val="FF0000"/>
                </a:solidFill>
              </a:rPr>
              <a:t>die</a:t>
            </a:r>
            <a:r>
              <a:rPr lang="en-US" sz="1600"/>
              <a:t>  new-hampshir  free  happi  live  new-england  motto  romeo  juliet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4800" y="2424798"/>
            <a:ext cx="1063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00FF"/>
                </a:solidFill>
              </a:rPr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9137" y="4221245"/>
            <a:ext cx="106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00FF"/>
                </a:solidFill>
              </a:rPr>
              <a:t>M</a:t>
            </a:r>
            <a:r>
              <a:rPr lang="en-US" sz="2800" b="1" baseline="-25000">
                <a:solidFill>
                  <a:srgbClr val="0000FF"/>
                </a:solidFill>
              </a:rPr>
              <a:t>lsa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90600" y="3445877"/>
            <a:ext cx="1447800" cy="762000"/>
            <a:chOff x="990600" y="3445877"/>
            <a:chExt cx="1447800" cy="762000"/>
          </a:xfrm>
        </p:grpSpPr>
        <p:sp>
          <p:nvSpPr>
            <p:cNvPr id="13" name="Rounded Rectangle 12"/>
            <p:cNvSpPr/>
            <p:nvPr/>
          </p:nvSpPr>
          <p:spPr>
            <a:xfrm>
              <a:off x="1600200" y="3826877"/>
              <a:ext cx="838200" cy="3810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90600" y="3445877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aha!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990600" y="838200"/>
            <a:ext cx="249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d1 : Romeo and Juliet.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8866" y="3851913"/>
            <a:ext cx="441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90600" y="5715000"/>
            <a:ext cx="7973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d</a:t>
            </a:r>
            <a:r>
              <a:rPr lang="en-US" sz="2400" dirty="0" err="1"/>
              <a:t>Σ</a:t>
            </a:r>
            <a:r>
              <a:rPr lang="en-US" sz="2400" baseline="-25000" dirty="0" err="1"/>
              <a:t>r</a:t>
            </a:r>
            <a:r>
              <a:rPr lang="en-US" sz="2400" dirty="0"/>
              <a:t> =</a:t>
            </a:r>
            <a:r>
              <a:rPr lang="en-US" dirty="0"/>
              <a:t> </a:t>
            </a:r>
            <a:r>
              <a:rPr lang="en-US" i="1" dirty="0"/>
              <a:t>[ 0.9337699   0.81287533  0.61612294  0.56266546  </a:t>
            </a:r>
            <a:r>
              <a:rPr lang="en-US" i="1" dirty="0">
                <a:solidFill>
                  <a:srgbClr val="0000FF"/>
                </a:solidFill>
              </a:rPr>
              <a:t>0.000000 </a:t>
            </a:r>
            <a:r>
              <a:rPr lang="en-US" i="1" dirty="0"/>
              <a:t>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C86FE2-AFBC-9948-B799-5AE5F7FE8477}"/>
                  </a:ext>
                </a:extLst>
              </p14:cNvPr>
              <p14:cNvContentPartPr/>
              <p14:nvPr/>
            </p14:nvContentPartPr>
            <p14:xfrm>
              <a:off x="736920" y="1893240"/>
              <a:ext cx="8135640" cy="3028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C86FE2-AFBC-9948-B799-5AE5F7FE84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560" y="1883880"/>
                <a:ext cx="8154360" cy="30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834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921877"/>
            <a:ext cx="9372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[+0.00 +0.00 +0.00 +0.00 +0.00 +0.00 +0.00 +0.00 +0.46 +0.46 ]</a:t>
            </a:r>
          </a:p>
          <a:p>
            <a:r>
              <a:rPr lang="en-US"/>
              <a:t>[+0.31 +0.00 +0.00 +0.00 +0.54 +0.00 +0.00 +0.00 +0.00 +0.31 ]</a:t>
            </a:r>
          </a:p>
          <a:p>
            <a:r>
              <a:rPr lang="en-US"/>
              <a:t>[+0.31 +0.31 +0.00 +0.00 +0.00 +0.00 +0.00 +0.00 +0.31 +0.00 ]</a:t>
            </a:r>
          </a:p>
          <a:p>
            <a:r>
              <a:rPr lang="en-US"/>
              <a:t>[+0.00 +0.18 +0.18 +0.32 +0.00 +0.32 +0.00 +0.32 +0.00 +0.00 ]</a:t>
            </a:r>
          </a:p>
          <a:p>
            <a:r>
              <a:rPr lang="en-US"/>
              <a:t>[+0.00 +0.00 +0.46 +0.00 +0.00 +0.00 +0.80 +0.00 +0.00 +0.00 ]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[+0.20 +0.09 +0.00 +0.02 +0.22 +0.02 -0.01 +0.02 +0.25 +0.30 ]</a:t>
            </a:r>
          </a:p>
          <a:p>
            <a:r>
              <a:rPr lang="en-US"/>
              <a:t>[+0.22 +0.02 -0.02 -0.06 +0.28 -0.06 +0.02 -0.06 +0.25 +0.35 ]</a:t>
            </a:r>
          </a:p>
          <a:p>
            <a:r>
              <a:rPr lang="en-US"/>
              <a:t>[+0.13 +0.12 +0.03 +0.09 +0.11 +0.09 -0.03 +0.09 +0.19 +0.18 ]</a:t>
            </a:r>
          </a:p>
          <a:p>
            <a:r>
              <a:rPr lang="en-US"/>
              <a:t>[+0.02 +0.24 +0.17 +0.28 -0.10 +0.28 +0.02 +0.28 +0.11 -0.04 ]</a:t>
            </a:r>
          </a:p>
          <a:p>
            <a:r>
              <a:rPr lang="en-US"/>
              <a:t>[-0.00 -0.01 +0.46 +0.01 +0.02 +0.01 +0.80 +0.01 -0.02 +0.00 ]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0600" y="1447800"/>
            <a:ext cx="845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dagger  </a:t>
            </a:r>
            <a:r>
              <a:rPr lang="en-US" sz="1600">
                <a:solidFill>
                  <a:srgbClr val="FF0000"/>
                </a:solidFill>
              </a:rPr>
              <a:t>die</a:t>
            </a:r>
            <a:r>
              <a:rPr lang="en-US" sz="1600"/>
              <a:t>  new-hampshir  free  happi  live  new-england  motto  romeo  juliet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600200" y="3826877"/>
            <a:ext cx="838200" cy="3810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600" y="838200"/>
            <a:ext cx="249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d1 : Romeo and Juliet.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8866" y="3851913"/>
            <a:ext cx="441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95800" y="5365721"/>
            <a:ext cx="404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Effect of reducing by 2 dimensions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24800" y="2424798"/>
            <a:ext cx="1063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00FF"/>
                </a:solidFill>
              </a:rPr>
              <a:t>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09137" y="4221245"/>
            <a:ext cx="106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00FF"/>
                </a:solidFill>
              </a:rPr>
              <a:t>M</a:t>
            </a:r>
            <a:r>
              <a:rPr lang="en-US" sz="2800" b="1" baseline="-25000">
                <a:solidFill>
                  <a:srgbClr val="0000FF"/>
                </a:solidFill>
              </a:rPr>
              <a:t>lsa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90600" y="5791200"/>
            <a:ext cx="7973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d</a:t>
            </a:r>
            <a:r>
              <a:rPr lang="en-US" sz="2400" dirty="0" err="1"/>
              <a:t>Σ</a:t>
            </a:r>
            <a:r>
              <a:rPr lang="en-US" sz="2400" baseline="-25000" dirty="0" err="1"/>
              <a:t>r</a:t>
            </a:r>
            <a:r>
              <a:rPr lang="en-US" sz="2400" dirty="0"/>
              <a:t> =</a:t>
            </a:r>
            <a:r>
              <a:rPr lang="en-US" dirty="0"/>
              <a:t> </a:t>
            </a:r>
            <a:r>
              <a:rPr lang="en-US" i="1" dirty="0"/>
              <a:t>[ 0.9337699   0.81287533  0.61612294  </a:t>
            </a:r>
            <a:r>
              <a:rPr lang="en-US" i="1" dirty="0">
                <a:solidFill>
                  <a:srgbClr val="0000FF"/>
                </a:solidFill>
              </a:rPr>
              <a:t>0.000000</a:t>
            </a:r>
            <a:r>
              <a:rPr lang="en-US" i="1" dirty="0"/>
              <a:t>  </a:t>
            </a:r>
            <a:r>
              <a:rPr lang="en-US" i="1" dirty="0">
                <a:solidFill>
                  <a:srgbClr val="0000FF"/>
                </a:solidFill>
              </a:rPr>
              <a:t>0.000000 </a:t>
            </a:r>
            <a:r>
              <a:rPr lang="en-US" i="1" dirty="0"/>
              <a:t>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789BDE-5EF3-5445-8C3E-A23C273A1375}"/>
                  </a:ext>
                </a:extLst>
              </p14:cNvPr>
              <p14:cNvContentPartPr/>
              <p14:nvPr/>
            </p14:nvContentPartPr>
            <p14:xfrm>
              <a:off x="1251360" y="4159080"/>
              <a:ext cx="1028880" cy="11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789BDE-5EF3-5445-8C3E-A23C273A13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000" y="4149720"/>
                <a:ext cx="1047600" cy="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36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Interpretation: A “latent” space of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524000"/>
            <a:ext cx="8724899" cy="4297363"/>
          </a:xfrm>
        </p:spPr>
        <p:txBody>
          <a:bodyPr/>
          <a:lstStyle/>
          <a:p>
            <a:r>
              <a:rPr lang="en-US" sz="2400" dirty="0"/>
              <a:t>M = UΣV</a:t>
            </a:r>
            <a:r>
              <a:rPr lang="en-US" sz="2400" baseline="30000" dirty="0"/>
              <a:t>T</a:t>
            </a:r>
            <a:endParaRPr lang="en-US" sz="2400" dirty="0"/>
          </a:p>
          <a:p>
            <a:r>
              <a:rPr lang="en-US" sz="2400" dirty="0"/>
              <a:t>The documents are represented by the row vectors of UΣ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terms are represented by the column vectors of ΣV</a:t>
            </a:r>
            <a:r>
              <a:rPr lang="en-US" sz="2400" baseline="30000" dirty="0"/>
              <a:t>T</a:t>
            </a:r>
          </a:p>
          <a:p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4495800"/>
            <a:ext cx="8877300" cy="189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6" y="2469776"/>
            <a:ext cx="8877300" cy="850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A85F29-8311-7346-B8CE-92EDF5A5C06B}"/>
                  </a:ext>
                </a:extLst>
              </p14:cNvPr>
              <p14:cNvContentPartPr/>
              <p14:nvPr/>
            </p14:nvContentPartPr>
            <p14:xfrm>
              <a:off x="456840" y="1938240"/>
              <a:ext cx="7658640" cy="4259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A85F29-8311-7346-B8CE-92EDF5A5C0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480" y="1928880"/>
                <a:ext cx="7677360" cy="427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551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Information Retrieval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2000" y="2043122"/>
            <a:ext cx="2872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q: “free dagger”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5800" y="3140689"/>
            <a:ext cx="845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dagger  die  new-hampshir  free  happi  live  new-england  motto  romeo  juliet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08187" y="3779569"/>
            <a:ext cx="4398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[1, 0, 0, 1, 0, 0, 0, 0, 0, 0]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219200" y="3479243"/>
            <a:ext cx="990600" cy="300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76400" y="3479243"/>
            <a:ext cx="838200" cy="300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327275" y="3479243"/>
            <a:ext cx="492125" cy="30032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276600" y="3468548"/>
            <a:ext cx="152400" cy="31102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657600" y="3497959"/>
            <a:ext cx="228600" cy="31102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038600" y="3494848"/>
            <a:ext cx="457200" cy="31413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343400" y="3497959"/>
            <a:ext cx="914400" cy="31413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648200" y="3494848"/>
            <a:ext cx="1758950" cy="31724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966368" y="3497959"/>
            <a:ext cx="1981200" cy="3462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334000" y="3497959"/>
            <a:ext cx="2209800" cy="34622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62000" y="3779569"/>
            <a:ext cx="60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q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7518" y="4712699"/>
            <a:ext cx="60242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Multiply q by </a:t>
            </a:r>
            <a:r>
              <a:rPr lang="en-US" sz="2400" dirty="0" err="1"/>
              <a:t>Σ</a:t>
            </a:r>
            <a:r>
              <a:rPr lang="en-US" sz="2400" dirty="0"/>
              <a:t> to get q’ in latent space</a:t>
            </a:r>
          </a:p>
          <a:p>
            <a:r>
              <a:rPr lang="en-US" sz="2400" dirty="0"/>
              <a:t>Compare this k-dimensional vector q’ with the k-dimensional document vectors to find the similar ones.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CF8846-4B3A-8B45-97AF-7E2A69DF5C54}"/>
                  </a:ext>
                </a:extLst>
              </p14:cNvPr>
              <p14:cNvContentPartPr/>
              <p14:nvPr/>
            </p14:nvContentPartPr>
            <p14:xfrm>
              <a:off x="1414800" y="2490840"/>
              <a:ext cx="1896120" cy="262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CF8846-4B3A-8B45-97AF-7E2A69DF5C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5440" y="2481480"/>
                <a:ext cx="1914840" cy="264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7139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Euclidean distance? Cosine similarity?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3633133"/>
            <a:ext cx="4038600" cy="30883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0600" y="2768915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Cosine = favors dominant components</a:t>
            </a:r>
          </a:p>
          <a:p>
            <a:r>
              <a:rPr lang="en-US" sz="2000" dirty="0"/>
              <a:t>Euclidean = difficult to interpret with sparse data, and high-dimensional data is always sparse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43D40-1E8D-464D-A2F1-DAF5B1C06AF9}"/>
              </a:ext>
            </a:extLst>
          </p:cNvPr>
          <p:cNvSpPr txBox="1"/>
          <p:nvPr/>
        </p:nvSpPr>
        <p:spPr>
          <a:xfrm>
            <a:off x="3962400" y="4419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Euclidean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004411-EC68-6048-A35B-CD57CCB8183E}"/>
              </a:ext>
            </a:extLst>
          </p:cNvPr>
          <p:cNvSpPr txBox="1"/>
          <p:nvPr/>
        </p:nvSpPr>
        <p:spPr>
          <a:xfrm>
            <a:off x="3422851" y="570564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Cosine</a:t>
            </a:r>
          </a:p>
        </p:txBody>
      </p:sp>
    </p:spTree>
    <p:extLst>
      <p:ext uri="{BB962C8B-B14F-4D97-AF65-F5344CB8AC3E}">
        <p14:creationId xmlns:p14="http://schemas.microsoft.com/office/powerpoint/2010/main" val="130282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ded Corner 11"/>
          <p:cNvSpPr/>
          <p:nvPr/>
        </p:nvSpPr>
        <p:spPr>
          <a:xfrm>
            <a:off x="4883150" y="2436726"/>
            <a:ext cx="3048000" cy="137160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lded Corner 10"/>
          <p:cNvSpPr/>
          <p:nvPr/>
        </p:nvSpPr>
        <p:spPr>
          <a:xfrm>
            <a:off x="955675" y="2405979"/>
            <a:ext cx="3048000" cy="1371600"/>
          </a:xfrm>
          <a:prstGeom prst="foldedCorne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Document Classification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8075" y="2786979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“The Falcons trounced the Saints on Sunday”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9971" y="3929979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Sports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05400" y="2634579"/>
            <a:ext cx="2743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“The Mars Rover discovered organic molecules on Sunday”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86926" y="3917669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8000"/>
                </a:solidFill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834962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Co-occurrence in a large document doesn’t expose “local” semantic relationships</a:t>
            </a:r>
          </a:p>
          <a:p>
            <a:r>
              <a:rPr lang="en-US" dirty="0"/>
              <a:t>Words that co-occur “nearby” each other: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19200" y="3792815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>
                <a:solidFill>
                  <a:srgbClr val="FF0000"/>
                </a:solidFill>
              </a:rPr>
              <a:t>Students</a:t>
            </a:r>
            <a:r>
              <a:rPr lang="en-US" sz="2400" dirty="0"/>
              <a:t> in the </a:t>
            </a:r>
            <a:r>
              <a:rPr lang="en-US" sz="2400" dirty="0">
                <a:solidFill>
                  <a:srgbClr val="FF0000"/>
                </a:solidFill>
              </a:rPr>
              <a:t>course</a:t>
            </a:r>
            <a:r>
              <a:rPr lang="en-US" sz="2400" dirty="0"/>
              <a:t> 575”</a:t>
            </a:r>
          </a:p>
          <a:p>
            <a:endParaRPr lang="en-US" sz="2400" dirty="0"/>
          </a:p>
          <a:p>
            <a:r>
              <a:rPr lang="en-US" sz="2400" dirty="0"/>
              <a:t>“An </a:t>
            </a:r>
            <a:r>
              <a:rPr lang="en-US" sz="2400" dirty="0">
                <a:solidFill>
                  <a:srgbClr val="0043FE"/>
                </a:solidFill>
              </a:rPr>
              <a:t>accident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0043FE"/>
                </a:solidFill>
              </a:rPr>
              <a:t>highway</a:t>
            </a:r>
            <a:r>
              <a:rPr lang="en-US" sz="2400" dirty="0"/>
              <a:t> 9”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5441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Use “window” co-occurrence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“document” to be the previous seven words and the next seven words</a:t>
            </a:r>
          </a:p>
          <a:p>
            <a:r>
              <a:rPr lang="en-US" dirty="0"/>
              <a:t>Build a term co-occurrence matrix</a:t>
            </a:r>
          </a:p>
          <a:p>
            <a:pPr lvl="1"/>
            <a:r>
              <a:rPr lang="en-US" dirty="0"/>
              <a:t>Rows: Terms</a:t>
            </a:r>
          </a:p>
          <a:p>
            <a:pPr lvl="1"/>
            <a:r>
              <a:rPr lang="en-US" dirty="0"/>
              <a:t>Columns: Also Terms</a:t>
            </a:r>
          </a:p>
          <a:p>
            <a:pPr lvl="1"/>
            <a:r>
              <a:rPr lang="en-US" dirty="0"/>
              <a:t>Cells: The number of documents in which term i co-occurs with term j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22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43200" y="3352800"/>
            <a:ext cx="439896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[0, 1, 0, 0, 1, 0, 0, 0, 0, 0]</a:t>
            </a:r>
          </a:p>
          <a:p>
            <a:r>
              <a:rPr lang="en-US" sz="1600" dirty="0"/>
              <a:t>[1, 0, 0, 1, 0, 0, 0, 0, 1, 0]</a:t>
            </a:r>
          </a:p>
          <a:p>
            <a:r>
              <a:rPr lang="en-US" sz="1600" dirty="0"/>
              <a:t>[0, 0, 0, 0, 0, 0, 1, 1, 0, 0]</a:t>
            </a:r>
          </a:p>
          <a:p>
            <a:r>
              <a:rPr lang="en-US" sz="1600" dirty="0"/>
              <a:t>[0, 1, 1, 1, 0, 1, 0, 1, 0, 0]</a:t>
            </a:r>
          </a:p>
          <a:p>
            <a:r>
              <a:rPr lang="en-US" sz="1600" dirty="0"/>
              <a:t>[1, 0, 0, 0, 0, 0, 0, 0, 0, 1]</a:t>
            </a:r>
          </a:p>
          <a:p>
            <a:r>
              <a:rPr lang="en-US" sz="1600" dirty="0"/>
              <a:t>[0, 1, 0, 1, 0, 0, 0, 0, 0, 0]</a:t>
            </a:r>
          </a:p>
          <a:p>
            <a:r>
              <a:rPr lang="en-US" sz="1600" dirty="0"/>
              <a:t>[0, 0, 1, 0, 0, 0, 0, 0, 0, 0]</a:t>
            </a:r>
          </a:p>
          <a:p>
            <a:r>
              <a:rPr lang="en-US" sz="1600" dirty="0"/>
              <a:t>[0, 0, 1, 0, 0, 0, 0, 0, 0, 0]</a:t>
            </a:r>
          </a:p>
          <a:p>
            <a:r>
              <a:rPr lang="en-US" sz="1600" dirty="0"/>
              <a:t>[0, 1, 0, 0, 0, 0, 0, 0, 0, 1]</a:t>
            </a:r>
          </a:p>
          <a:p>
            <a:r>
              <a:rPr lang="en-US" sz="1600" dirty="0"/>
              <a:t>[0, 0, 0, 0, 1, 0, 0, 0, 1, 0]</a:t>
            </a:r>
          </a:p>
          <a:p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1231620" y="3352800"/>
            <a:ext cx="14891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dagger</a:t>
            </a:r>
          </a:p>
          <a:p>
            <a:r>
              <a:rPr lang="en-US" sz="1600" dirty="0"/>
              <a:t>die</a:t>
            </a:r>
          </a:p>
          <a:p>
            <a:r>
              <a:rPr lang="en-US" sz="1600" dirty="0"/>
              <a:t>new-</a:t>
            </a:r>
            <a:r>
              <a:rPr lang="en-US" sz="1600" dirty="0" err="1"/>
              <a:t>hampshir</a:t>
            </a:r>
            <a:endParaRPr lang="en-US" sz="1600" dirty="0"/>
          </a:p>
          <a:p>
            <a:r>
              <a:rPr lang="en-US" sz="1600" dirty="0"/>
              <a:t>free  </a:t>
            </a:r>
          </a:p>
          <a:p>
            <a:r>
              <a:rPr lang="en-US" sz="1600" dirty="0" err="1"/>
              <a:t>happi</a:t>
            </a:r>
            <a:r>
              <a:rPr lang="en-US" sz="1600" dirty="0"/>
              <a:t>  </a:t>
            </a:r>
          </a:p>
          <a:p>
            <a:r>
              <a:rPr lang="en-US" sz="1600" dirty="0"/>
              <a:t>live  </a:t>
            </a:r>
          </a:p>
          <a:p>
            <a:r>
              <a:rPr lang="en-US" sz="1600" dirty="0"/>
              <a:t>new-</a:t>
            </a:r>
            <a:r>
              <a:rPr lang="en-US" sz="1600" dirty="0" err="1"/>
              <a:t>england</a:t>
            </a:r>
            <a:r>
              <a:rPr lang="en-US" sz="1600" dirty="0"/>
              <a:t>  </a:t>
            </a:r>
          </a:p>
          <a:p>
            <a:r>
              <a:rPr lang="en-US" sz="1600" dirty="0"/>
              <a:t>motto  </a:t>
            </a:r>
          </a:p>
          <a:p>
            <a:r>
              <a:rPr lang="en-US" sz="1600" dirty="0" err="1"/>
              <a:t>romeo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juliet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>
            <a:off x="4419600" y="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/>
              <a:t>d1 : Romeo and Juliet.</a:t>
            </a:r>
          </a:p>
          <a:p>
            <a:r>
              <a:rPr lang="en-US" sz="1600" dirty="0"/>
              <a:t>d2 : Juliet: O happy dagger!</a:t>
            </a:r>
          </a:p>
          <a:p>
            <a:r>
              <a:rPr lang="en-US" sz="1600" dirty="0"/>
              <a:t>d3 : Romeo died by dagger.</a:t>
            </a:r>
          </a:p>
          <a:p>
            <a:r>
              <a:rPr lang="en-US" sz="1600" dirty="0"/>
              <a:t>d4 : “Live free or die”, that’s the New-Hampshire’s motto.</a:t>
            </a:r>
          </a:p>
          <a:p>
            <a:r>
              <a:rPr lang="en-US" sz="1600" dirty="0"/>
              <a:t>d5 : Did you know, New-Hampshire is in New-England.</a:t>
            </a:r>
          </a:p>
        </p:txBody>
      </p:sp>
      <p:sp>
        <p:nvSpPr>
          <p:cNvPr id="23" name="Rectangle 22"/>
          <p:cNvSpPr/>
          <p:nvPr/>
        </p:nvSpPr>
        <p:spPr>
          <a:xfrm rot="16200000">
            <a:off x="3253478" y="1330943"/>
            <a:ext cx="14891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dagger</a:t>
            </a:r>
          </a:p>
          <a:p>
            <a:r>
              <a:rPr lang="en-US" sz="1600" dirty="0"/>
              <a:t>die</a:t>
            </a:r>
          </a:p>
          <a:p>
            <a:r>
              <a:rPr lang="en-US" sz="1600" dirty="0"/>
              <a:t>new-</a:t>
            </a:r>
            <a:r>
              <a:rPr lang="en-US" sz="1600" dirty="0" err="1"/>
              <a:t>hampshir</a:t>
            </a:r>
            <a:endParaRPr lang="en-US" sz="1600" dirty="0"/>
          </a:p>
          <a:p>
            <a:r>
              <a:rPr lang="en-US" sz="1600" dirty="0"/>
              <a:t>free  </a:t>
            </a:r>
          </a:p>
          <a:p>
            <a:r>
              <a:rPr lang="en-US" sz="1600" dirty="0" err="1"/>
              <a:t>happi</a:t>
            </a:r>
            <a:r>
              <a:rPr lang="en-US" sz="1600" dirty="0"/>
              <a:t>  </a:t>
            </a:r>
          </a:p>
          <a:p>
            <a:r>
              <a:rPr lang="en-US" sz="1600" dirty="0"/>
              <a:t>live  </a:t>
            </a:r>
          </a:p>
          <a:p>
            <a:r>
              <a:rPr lang="en-US" sz="1600" dirty="0"/>
              <a:t>new-</a:t>
            </a:r>
            <a:r>
              <a:rPr lang="en-US" sz="1600" dirty="0" err="1"/>
              <a:t>england</a:t>
            </a:r>
            <a:r>
              <a:rPr lang="en-US" sz="1600" dirty="0"/>
              <a:t>  </a:t>
            </a:r>
          </a:p>
          <a:p>
            <a:r>
              <a:rPr lang="en-US" sz="1600" dirty="0"/>
              <a:t>motto  </a:t>
            </a:r>
          </a:p>
          <a:p>
            <a:r>
              <a:rPr lang="en-US" sz="1600" dirty="0" err="1"/>
              <a:t>romeo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juliet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32946" y="764312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Window of size [-2, 2]</a:t>
            </a:r>
          </a:p>
        </p:txBody>
      </p:sp>
    </p:spTree>
    <p:extLst>
      <p:ext uri="{BB962C8B-B14F-4D97-AF65-F5344CB8AC3E}">
        <p14:creationId xmlns:p14="http://schemas.microsoft.com/office/powerpoint/2010/main" val="1659850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43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921877"/>
            <a:ext cx="9372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[+0.00 +0.00 +0.00 +0.00 +0.00 +0.00 +0.01 +0.00 +0.00 +0.00 ]</a:t>
            </a:r>
          </a:p>
          <a:p>
            <a:r>
              <a:rPr lang="en-US"/>
              <a:t>[+0.00 +0.00 +0.00 +0.00 +0.00 +0.00 +0.01 +0.00 +0.00 +0.00 ]</a:t>
            </a:r>
          </a:p>
          <a:p>
            <a:r>
              <a:rPr lang="en-US"/>
              <a:t>[+0.00 +0.00 +0.01 +0.00 +0.00 +0.00 +0.02 +0.00 +0.00 +0.00 ]</a:t>
            </a:r>
          </a:p>
          <a:p>
            <a:r>
              <a:rPr lang="en-US"/>
              <a:t>[+0.00 +0.01 +0.08 +0.01 +0.00 +0.01 +0.13 +0.01 +0.00 +0.00 ]</a:t>
            </a:r>
          </a:p>
          <a:p>
            <a:r>
              <a:rPr lang="en-US"/>
              <a:t>[+0.01 +0.04 </a:t>
            </a:r>
            <a:r>
              <a:rPr lang="en-US">
                <a:solidFill>
                  <a:srgbClr val="FF0000"/>
                </a:solidFill>
              </a:rPr>
              <a:t>+0.48 </a:t>
            </a:r>
            <a:r>
              <a:rPr lang="en-US"/>
              <a:t>+0.05 +0.00 +0.05 </a:t>
            </a:r>
            <a:r>
              <a:rPr lang="en-US">
                <a:solidFill>
                  <a:srgbClr val="FF0000"/>
                </a:solidFill>
              </a:rPr>
              <a:t>+0.78</a:t>
            </a:r>
            <a:r>
              <a:rPr lang="en-US"/>
              <a:t> +0.05 +0.01 +0.01 ]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3513359"/>
            <a:ext cx="762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dagger  </a:t>
            </a:r>
            <a:r>
              <a:rPr lang="en-US" sz="1600">
                <a:solidFill>
                  <a:srgbClr val="FF0000"/>
                </a:solidFill>
              </a:rPr>
              <a:t>die</a:t>
            </a:r>
            <a:r>
              <a:rPr lang="en-US" sz="1600"/>
              <a:t>  new-hampshir  free  happi  live  new-england  motto  romeo  juliet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95800" y="5410200"/>
            <a:ext cx="404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Effect of reducing by 4 dimensions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6225" y="1183213"/>
            <a:ext cx="6555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d1 : Romeo and Juliet.</a:t>
            </a:r>
          </a:p>
          <a:p>
            <a:r>
              <a:rPr lang="en-US"/>
              <a:t>d2 : Juliet: O happy dagger!</a:t>
            </a:r>
          </a:p>
          <a:p>
            <a:r>
              <a:rPr lang="en-US"/>
              <a:t>d3 : Romeo died by dagger.</a:t>
            </a:r>
          </a:p>
          <a:p>
            <a:r>
              <a:rPr lang="en-US"/>
              <a:t>d4 : “Live free or die”, that’s the New-Hampshire’s motto.</a:t>
            </a:r>
          </a:p>
          <a:p>
            <a:r>
              <a:rPr lang="en-US"/>
              <a:t>d5 : Did you know, New-Hampshire is in New-England.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3810000"/>
            <a:ext cx="53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d1 </a:t>
            </a:r>
          </a:p>
          <a:p>
            <a:r>
              <a:rPr lang="en-US"/>
              <a:t>d2</a:t>
            </a:r>
          </a:p>
          <a:p>
            <a:r>
              <a:rPr lang="en-US"/>
              <a:t>d3</a:t>
            </a:r>
          </a:p>
          <a:p>
            <a:r>
              <a:rPr lang="en-US"/>
              <a:t>d4</a:t>
            </a:r>
          </a:p>
          <a:p>
            <a:r>
              <a:rPr lang="en-US"/>
              <a:t>d5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09137" y="4221245"/>
            <a:ext cx="106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00FF"/>
                </a:solidFill>
              </a:rPr>
              <a:t>M</a:t>
            </a:r>
            <a:r>
              <a:rPr lang="en-US" sz="2800" b="1" baseline="-25000">
                <a:solidFill>
                  <a:srgbClr val="0000FF"/>
                </a:solidFill>
              </a:rPr>
              <a:t>lsa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2000" y="5862935"/>
            <a:ext cx="7973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Σ</a:t>
            </a:r>
            <a:r>
              <a:rPr lang="en-US" sz="2400" baseline="-25000"/>
              <a:t>r</a:t>
            </a:r>
            <a:r>
              <a:rPr lang="en-US" sz="2400"/>
              <a:t> =</a:t>
            </a:r>
            <a:r>
              <a:rPr lang="en-US"/>
              <a:t> </a:t>
            </a:r>
            <a:r>
              <a:rPr lang="en-US" i="1"/>
              <a:t>[ 0.9337699   </a:t>
            </a:r>
            <a:r>
              <a:rPr lang="en-US" i="1">
                <a:solidFill>
                  <a:srgbClr val="0000FF"/>
                </a:solidFill>
              </a:rPr>
              <a:t>0.000000</a:t>
            </a:r>
            <a:r>
              <a:rPr lang="en-US" i="1"/>
              <a:t>  </a:t>
            </a:r>
            <a:r>
              <a:rPr lang="en-US" i="1">
                <a:solidFill>
                  <a:srgbClr val="0000FF"/>
                </a:solidFill>
              </a:rPr>
              <a:t>0.000000</a:t>
            </a:r>
            <a:r>
              <a:rPr lang="en-US" i="1"/>
              <a:t>  </a:t>
            </a:r>
            <a:r>
              <a:rPr lang="en-US" i="1">
                <a:solidFill>
                  <a:srgbClr val="0000FF"/>
                </a:solidFill>
              </a:rPr>
              <a:t>0.000000   0.000000 </a:t>
            </a:r>
            <a:r>
              <a:rPr lang="en-US" i="1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37301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Distributional hypothesis</a:t>
            </a:r>
          </a:p>
          <a:p>
            <a:r>
              <a:rPr lang="en-US" dirty="0"/>
              <a:t>Word2vec </a:t>
            </a:r>
          </a:p>
          <a:p>
            <a:pPr lvl="1"/>
            <a:r>
              <a:rPr lang="en-US" dirty="0"/>
              <a:t>Skip-gram </a:t>
            </a:r>
          </a:p>
          <a:p>
            <a:pPr lvl="1"/>
            <a:r>
              <a:rPr lang="en-US" dirty="0"/>
              <a:t>CBOW </a:t>
            </a:r>
          </a:p>
          <a:p>
            <a:r>
              <a:rPr lang="en-US" dirty="0"/>
              <a:t>Doc2vec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53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" y="1159977"/>
            <a:ext cx="58304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/>
              <a:t>Distributional Hypothesis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943681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“You shall know a word by the company it keeps” </a:t>
            </a:r>
          </a:p>
          <a:p>
            <a:r>
              <a:rPr lang="en-US" dirty="0"/>
              <a:t>                                          (J. R. Firth 1957: 11) </a:t>
            </a:r>
          </a:p>
        </p:txBody>
      </p:sp>
      <p:pic>
        <p:nvPicPr>
          <p:cNvPr id="9" name="Picture 4" descr="https://upload.wikimedia.org/wikipedia/commons/thumb/c/c3/John_Rupert_Firth.png/220px-John_Rupert_Fi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52" y="2226469"/>
            <a:ext cx="2341449" cy="334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483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similarity-based representations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4048" y="2614633"/>
            <a:ext cx="845820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government debt problems turning into </a:t>
            </a:r>
            <a:r>
              <a:rPr lang="en-US" dirty="0">
                <a:solidFill>
                  <a:srgbClr val="FF0000"/>
                </a:solidFill>
              </a:rPr>
              <a:t>banking</a:t>
            </a:r>
            <a:r>
              <a:rPr lang="en-US" dirty="0"/>
              <a:t> crises as has happened in… </a:t>
            </a:r>
          </a:p>
          <a:p>
            <a:pPr algn="ctr"/>
            <a:r>
              <a:rPr lang="en-US" dirty="0"/>
              <a:t>saying that Europe needs unified </a:t>
            </a:r>
            <a:r>
              <a:rPr lang="en-US" dirty="0">
                <a:solidFill>
                  <a:srgbClr val="FF0000"/>
                </a:solidFill>
              </a:rPr>
              <a:t>banking</a:t>
            </a:r>
            <a:r>
              <a:rPr lang="en-US" dirty="0"/>
              <a:t> regulation to replace the hodgepodge 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6413698"/>
            <a:ext cx="86898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Adapted from Manning et al. CS276 - Information Retrieval and Web Search, Stanford Spring 2016 </a:t>
            </a:r>
          </a:p>
        </p:txBody>
      </p:sp>
      <p:sp>
        <p:nvSpPr>
          <p:cNvPr id="9" name="Rectangle 8"/>
          <p:cNvSpPr/>
          <p:nvPr/>
        </p:nvSpPr>
        <p:spPr>
          <a:xfrm>
            <a:off x="1468697" y="3657600"/>
            <a:ext cx="6288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The context represents “banking” better than the </a:t>
            </a:r>
            <a:r>
              <a:rPr lang="en-US" i="1"/>
              <a:t>word itself!</a:t>
            </a:r>
            <a:endParaRPr lang="en-US" i="1" dirty="0"/>
          </a:p>
        </p:txBody>
      </p:sp>
      <p:sp>
        <p:nvSpPr>
          <p:cNvPr id="10" name="Rectangle 9"/>
          <p:cNvSpPr/>
          <p:nvPr/>
        </p:nvSpPr>
        <p:spPr>
          <a:xfrm>
            <a:off x="1371600" y="4829134"/>
            <a:ext cx="6385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One of the most successful ideas of modern statistical NLP!</a:t>
            </a:r>
          </a:p>
        </p:txBody>
      </p:sp>
    </p:spTree>
    <p:extLst>
      <p:ext uri="{BB962C8B-B14F-4D97-AF65-F5344CB8AC3E}">
        <p14:creationId xmlns:p14="http://schemas.microsoft.com/office/powerpoint/2010/main" val="1651870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words by its neighbors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 co-occurrence matrix </a:t>
            </a:r>
          </a:p>
          <a:p>
            <a:r>
              <a:rPr lang="en-US" sz="2800" dirty="0"/>
              <a:t>Two options for context – document or window </a:t>
            </a:r>
          </a:p>
          <a:p>
            <a:r>
              <a:rPr lang="en-US" sz="2800" dirty="0"/>
              <a:t>Word-document co-occurrence matrix leads to general topics (sports terms will have similar entries) </a:t>
            </a:r>
          </a:p>
          <a:p>
            <a:pPr lvl="1"/>
            <a:r>
              <a:rPr lang="en-US" sz="2400" dirty="0"/>
              <a:t>“Latent Semantic Analysis” </a:t>
            </a:r>
          </a:p>
          <a:p>
            <a:r>
              <a:rPr lang="en-US" sz="2800" dirty="0"/>
              <a:t>Instead – window around each word captures syntactic and semantic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15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“One-Hot Encoding” Drawbacks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relationship between words</a:t>
            </a:r>
          </a:p>
          <a:p>
            <a:pPr lvl="1"/>
            <a:r>
              <a:rPr lang="en-US" dirty="0"/>
              <a:t>Each word is an independent unit vector</a:t>
            </a:r>
          </a:p>
          <a:p>
            <a:pPr lvl="2"/>
            <a:r>
              <a:rPr lang="en-US" dirty="0"/>
              <a:t>D(“cat”, “refrigerator”) = D(“cat”, “cats”)</a:t>
            </a:r>
          </a:p>
          <a:p>
            <a:pPr lvl="2"/>
            <a:r>
              <a:rPr lang="en-US" dirty="0"/>
              <a:t>D(“spoon”, “knife”) = D(“spoon”, “dog”)</a:t>
            </a:r>
          </a:p>
          <a:p>
            <a:r>
              <a:rPr lang="en-US" dirty="0"/>
              <a:t>In the ideal world… </a:t>
            </a:r>
          </a:p>
          <a:p>
            <a:pPr lvl="1"/>
            <a:r>
              <a:rPr lang="en-US" dirty="0"/>
              <a:t>Relationships between word vectors reflects relationships between words</a:t>
            </a:r>
          </a:p>
          <a:p>
            <a:pPr lvl="1"/>
            <a:r>
              <a:rPr lang="en-US" dirty="0"/>
              <a:t>Features of word embeddings reflect features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C389-7919-48F8-A4D1-CE784422B7B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89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Feature vectors of words should be meaningful</a:t>
            </a:r>
          </a:p>
          <a:p>
            <a:r>
              <a:rPr lang="en-US" sz="2800" dirty="0"/>
              <a:t>Train a neural network to perform a simple task</a:t>
            </a:r>
          </a:p>
          <a:p>
            <a:r>
              <a:rPr lang="en-US" sz="2800" dirty="0"/>
              <a:t>Hidden layer of neural network is a feature detector</a:t>
            </a:r>
          </a:p>
          <a:p>
            <a:r>
              <a:rPr lang="en-US" sz="2800" dirty="0"/>
              <a:t>Use hidden layer of the neural network as word embedding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C389-7919-48F8-A4D1-CE784422B7B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5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5433" y="1970217"/>
            <a:ext cx="1943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“The Mars Rover discovered organic molecules on Sunday”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97EC2D47-1884-4247-9F4F-AD983D9BBFDA}"/>
              </a:ext>
            </a:extLst>
          </p:cNvPr>
          <p:cNvSpPr/>
          <p:nvPr/>
        </p:nvSpPr>
        <p:spPr>
          <a:xfrm>
            <a:off x="4000500" y="2324160"/>
            <a:ext cx="1790700" cy="1257240"/>
          </a:xfrm>
          <a:prstGeom prst="homePlate">
            <a:avLst>
              <a:gd name="adj" fmla="val 2970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</a:t>
            </a:r>
            <a:endParaRPr lang="en-US" dirty="0">
              <a:ln w="0"/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C1D542-FA02-034A-B66F-44C8E4579A3A}"/>
              </a:ext>
            </a:extLst>
          </p:cNvPr>
          <p:cNvSpPr txBox="1"/>
          <p:nvPr/>
        </p:nvSpPr>
        <p:spPr>
          <a:xfrm>
            <a:off x="7656475" y="2656559"/>
            <a:ext cx="14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4203811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2350"/>
            <a:ext cx="7467600" cy="514350"/>
          </a:xfrm>
        </p:spPr>
        <p:txBody>
          <a:bodyPr/>
          <a:lstStyle/>
          <a:p>
            <a:r>
              <a:rPr lang="en-US" dirty="0"/>
              <a:t>Prediction-based models:</a:t>
            </a:r>
            <a:br>
              <a:rPr lang="en-US" dirty="0"/>
            </a:br>
            <a:r>
              <a:rPr lang="en-US" dirty="0"/>
              <a:t>An alternative way to get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6" y="2228850"/>
            <a:ext cx="8830734" cy="3257550"/>
          </a:xfrm>
        </p:spPr>
        <p:txBody>
          <a:bodyPr/>
          <a:lstStyle/>
          <a:p>
            <a:r>
              <a:rPr lang="en-US" sz="2400" b="1" dirty="0"/>
              <a:t>Skip-gram</a:t>
            </a:r>
            <a:r>
              <a:rPr lang="en-US" sz="2400" dirty="0"/>
              <a:t> (</a:t>
            </a:r>
            <a:r>
              <a:rPr lang="en-US" sz="2400" dirty="0" err="1"/>
              <a:t>Mikolov</a:t>
            </a:r>
            <a:r>
              <a:rPr lang="en-US" sz="2400" dirty="0"/>
              <a:t> et al. 2013a)  </a:t>
            </a:r>
            <a:r>
              <a:rPr lang="en-US" sz="2400" b="1" dirty="0"/>
              <a:t>CBOW</a:t>
            </a:r>
            <a:r>
              <a:rPr lang="en-US" sz="2400" dirty="0"/>
              <a:t> (</a:t>
            </a:r>
            <a:r>
              <a:rPr lang="en-US" sz="2400" dirty="0" err="1"/>
              <a:t>Mikolov</a:t>
            </a:r>
            <a:r>
              <a:rPr lang="en-US" sz="2400" dirty="0"/>
              <a:t> et al. 2013b)</a:t>
            </a:r>
          </a:p>
          <a:p>
            <a:r>
              <a:rPr lang="en-US" sz="2400" dirty="0"/>
              <a:t>Learn </a:t>
            </a:r>
            <a:r>
              <a:rPr lang="en-US" sz="2400" dirty="0" err="1"/>
              <a:t>embeddings</a:t>
            </a:r>
            <a:r>
              <a:rPr lang="en-US" sz="2400" dirty="0"/>
              <a:t> as part of the process of word prediction.</a:t>
            </a:r>
          </a:p>
          <a:p>
            <a:r>
              <a:rPr lang="en-US" sz="2400" dirty="0"/>
              <a:t>Train a neural network to predict neighboring words</a:t>
            </a:r>
          </a:p>
          <a:p>
            <a:pPr marL="685800" lvl="2" indent="-342900"/>
            <a:r>
              <a:rPr lang="en-US" sz="1800" dirty="0"/>
              <a:t>Inspired by </a:t>
            </a:r>
            <a:r>
              <a:rPr lang="en-US" sz="1800" b="1" dirty="0"/>
              <a:t>neural net language models</a:t>
            </a:r>
            <a:r>
              <a:rPr lang="en-US" sz="1800" dirty="0"/>
              <a:t>.</a:t>
            </a:r>
          </a:p>
          <a:p>
            <a:pPr marL="685800" lvl="2" indent="-342900"/>
            <a:r>
              <a:rPr lang="en-US" sz="1800" dirty="0"/>
              <a:t>In so doing, learn dense </a:t>
            </a:r>
            <a:r>
              <a:rPr lang="en-US" sz="1800" dirty="0" err="1"/>
              <a:t>embeddings</a:t>
            </a:r>
            <a:r>
              <a:rPr lang="en-US" sz="1800" dirty="0"/>
              <a:t> for the words in the training corpus.</a:t>
            </a:r>
          </a:p>
          <a:p>
            <a:r>
              <a:rPr lang="en-US" sz="2400" dirty="0"/>
              <a:t>Advantages:</a:t>
            </a:r>
          </a:p>
          <a:p>
            <a:pPr lvl="1"/>
            <a:r>
              <a:rPr lang="en-US" sz="2000" dirty="0"/>
              <a:t>Fast, easy to train (much faster than SVD)</a:t>
            </a:r>
          </a:p>
          <a:p>
            <a:pPr lvl="1"/>
            <a:r>
              <a:rPr lang="en-US" sz="2000" dirty="0"/>
              <a:t>Available online in the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word2vec</a:t>
            </a:r>
            <a:r>
              <a:rPr lang="en-US" sz="2000" dirty="0"/>
              <a:t> package</a:t>
            </a:r>
          </a:p>
          <a:p>
            <a:pPr lvl="1"/>
            <a:r>
              <a:rPr lang="en-US" sz="2000" dirty="0"/>
              <a:t>Including sets of </a:t>
            </a:r>
            <a:r>
              <a:rPr lang="en-US" sz="2000" dirty="0" err="1"/>
              <a:t>pretrained</a:t>
            </a:r>
            <a:r>
              <a:rPr lang="en-US" sz="2000" dirty="0"/>
              <a:t> </a:t>
            </a:r>
            <a:r>
              <a:rPr lang="en-US" sz="2000" dirty="0" err="1"/>
              <a:t>embeddings</a:t>
            </a:r>
            <a:r>
              <a:rPr lang="en-US" sz="2000" dirty="0"/>
              <a:t>!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10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B405E-AED8-A24F-A9E5-849F01628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4CB9A-FBA6-BB43-BAB0-5FA4487D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04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CBOW and Skip-gram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C389-7919-48F8-A4D1-CE784422B7B7}" type="slidenum">
              <a:rPr lang="en-US" smtClean="0"/>
              <a:t>52</a:t>
            </a:fld>
            <a:endParaRPr lang="en-US"/>
          </a:p>
        </p:txBody>
      </p:sp>
      <p:pic>
        <p:nvPicPr>
          <p:cNvPr id="1026" name="Picture 2" descr="Image result for word2v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728" y="1808515"/>
            <a:ext cx="4853736" cy="282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18517" y="4582461"/>
            <a:ext cx="2423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target word from several input context words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7012" y="4582461"/>
            <a:ext cx="2423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 target context words from single input word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6669" y="5723321"/>
            <a:ext cx="17006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00B050"/>
                </a:solidFill>
              </a:rPr>
              <a:t>Both work!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DA6DD1-34B1-964A-86EE-3633996A5D4D}"/>
                  </a:ext>
                </a:extLst>
              </p14:cNvPr>
              <p14:cNvContentPartPr/>
              <p14:nvPr/>
            </p14:nvContentPartPr>
            <p14:xfrm>
              <a:off x="2348640" y="3073320"/>
              <a:ext cx="171720" cy="241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DA6DD1-34B1-964A-86EE-3633996A5D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9280" y="3063960"/>
                <a:ext cx="190440" cy="2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509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capture relational meaning!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905000"/>
                <a:ext cx="8686800" cy="3333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vector(</a:t>
                </a:r>
                <a:r>
                  <a:rPr lang="en-US" sz="2400" i="1" dirty="0"/>
                  <a:t>‘king’</a:t>
                </a:r>
                <a:r>
                  <a:rPr lang="en-US" sz="2400" dirty="0"/>
                  <a:t>) - vector(</a:t>
                </a:r>
                <a:r>
                  <a:rPr lang="en-US" sz="2400" i="1" dirty="0"/>
                  <a:t>‘man’</a:t>
                </a:r>
                <a:r>
                  <a:rPr lang="en-US" sz="2400" dirty="0"/>
                  <a:t>) + vector(</a:t>
                </a:r>
                <a:r>
                  <a:rPr lang="en-US" sz="2400" i="1" dirty="0"/>
                  <a:t>‘woman’</a:t>
                </a:r>
                <a:r>
                  <a:rPr lang="en-US" sz="2400" dirty="0"/>
                  <a:t>)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sz="24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sz="2400" dirty="0"/>
                  <a:t>vector(</a:t>
                </a:r>
                <a:r>
                  <a:rPr lang="en-US" sz="2400" i="1" dirty="0"/>
                  <a:t>‘Paris’</a:t>
                </a:r>
                <a:r>
                  <a:rPr lang="en-US" sz="2400" dirty="0"/>
                  <a:t>) - vector(</a:t>
                </a:r>
                <a:r>
                  <a:rPr lang="en-US" sz="2400" i="1" dirty="0"/>
                  <a:t>‘France’</a:t>
                </a:r>
                <a:r>
                  <a:rPr lang="en-US" sz="2400" dirty="0"/>
                  <a:t>) + vector(</a:t>
                </a:r>
                <a:r>
                  <a:rPr lang="en-US" sz="2400" i="1" dirty="0"/>
                  <a:t>‘Italy’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 vector(‘Rome’)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905000"/>
                <a:ext cx="8686800" cy="3333750"/>
              </a:xfrm>
              <a:blipFill rotWithShape="0">
                <a:blip r:embed="rId2"/>
                <a:stretch>
                  <a:fillRect l="-1053" t="-14286" r="-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44" y="3176053"/>
            <a:ext cx="7269513" cy="25886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D0B687-7887-1643-AA51-BF2E650425A2}"/>
                  </a:ext>
                </a:extLst>
              </p14:cNvPr>
              <p14:cNvContentPartPr/>
              <p14:nvPr/>
            </p14:nvContentPartPr>
            <p14:xfrm>
              <a:off x="994680" y="2265480"/>
              <a:ext cx="6964200" cy="44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D0B687-7887-1643-AA51-BF2E650425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320" y="2256120"/>
                <a:ext cx="698292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636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capture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272" y="2100037"/>
            <a:ext cx="3424287" cy="29215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GloVe</a:t>
            </a:r>
            <a:r>
              <a:rPr lang="en-US" dirty="0"/>
              <a:t> vectors for comparative and superlative adjectives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http://nlp.stanford.edu/projects/glove/images/comparative_superlative.jpg</a:t>
            </a:r>
            <a:endParaRPr lang="en-US" sz="1800" dirty="0"/>
          </a:p>
        </p:txBody>
      </p:sp>
      <p:pic>
        <p:nvPicPr>
          <p:cNvPr id="1026" name="Picture 2" descr="http://nlp.stanford.edu/projects/glove/images/comparative_superlat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06" y="1844893"/>
            <a:ext cx="5071067" cy="394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E5DA18-85FC-7542-A24B-68351A0FB7C4}"/>
                  </a:ext>
                </a:extLst>
              </p14:cNvPr>
              <p14:cNvContentPartPr/>
              <p14:nvPr/>
            </p14:nvContentPartPr>
            <p14:xfrm>
              <a:off x="938880" y="2061360"/>
              <a:ext cx="3043800" cy="1238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E5DA18-85FC-7542-A24B-68351A0FB7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9520" y="2052000"/>
                <a:ext cx="3062520" cy="12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8147559" cy="560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65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29310"/>
            <a:ext cx="7951882" cy="4828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6482" y="9906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Doc2Vec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2EE8EE-4481-D643-8EFE-50371407E8DF}"/>
                  </a:ext>
                </a:extLst>
              </p14:cNvPr>
              <p14:cNvContentPartPr/>
              <p14:nvPr/>
            </p14:nvContentPartPr>
            <p14:xfrm>
              <a:off x="1047960" y="1653120"/>
              <a:ext cx="4016160" cy="4107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2EE8EE-4481-D643-8EFE-50371407E8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600" y="1643760"/>
                <a:ext cx="4034880" cy="41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3444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Doc2vec &gt; 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8077199" cy="4297363"/>
          </a:xfrm>
        </p:spPr>
        <p:txBody>
          <a:bodyPr/>
          <a:lstStyle/>
          <a:p>
            <a:r>
              <a:rPr lang="en-US" dirty="0"/>
              <a:t>Semantic similarity </a:t>
            </a:r>
          </a:p>
          <a:p>
            <a:r>
              <a:rPr lang="en-US" dirty="0"/>
              <a:t>Takes into account word order within context </a:t>
            </a:r>
          </a:p>
          <a:p>
            <a:r>
              <a:rPr lang="en-US" dirty="0"/>
              <a:t>Similar to bag-of-words, but dense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6079351"/>
            <a:ext cx="7391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Le, </a:t>
            </a:r>
            <a:r>
              <a:rPr lang="en-US" sz="1200" dirty="0" err="1"/>
              <a:t>Mikolov</a:t>
            </a:r>
            <a:r>
              <a:rPr lang="en-US" sz="1200" dirty="0"/>
              <a:t> (2014) “Distributed Representations of Sentences and Documents.” ICML</a:t>
            </a:r>
          </a:p>
        </p:txBody>
      </p:sp>
    </p:spTree>
    <p:extLst>
      <p:ext uri="{BB962C8B-B14F-4D97-AF65-F5344CB8AC3E}">
        <p14:creationId xmlns:p14="http://schemas.microsoft.com/office/powerpoint/2010/main" val="337079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F9E43-4EDF-2E48-85C6-8D3703B13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33563-F028-204C-BCF6-67D33366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995E5-EA70-CB43-AC07-62A58352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777557"/>
            <a:ext cx="6007884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589DF-F3BD-1548-B36D-26546D6BE3B4}"/>
              </a:ext>
            </a:extLst>
          </p:cNvPr>
          <p:cNvSpPr txBox="1"/>
          <p:nvPr/>
        </p:nvSpPr>
        <p:spPr>
          <a:xfrm>
            <a:off x="6563930" y="990600"/>
            <a:ext cx="2580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 Disaster</a:t>
            </a:r>
          </a:p>
          <a:p>
            <a:r>
              <a:rPr lang="en-US" dirty="0"/>
              <a:t>Rep: doc2vec</a:t>
            </a:r>
          </a:p>
          <a:p>
            <a:r>
              <a:rPr lang="en-US" dirty="0"/>
              <a:t>vis: 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AD3BD-CE2F-C949-92EB-1688BD05066F}"/>
              </a:ext>
            </a:extLst>
          </p:cNvPr>
          <p:cNvSpPr txBox="1"/>
          <p:nvPr/>
        </p:nvSpPr>
        <p:spPr>
          <a:xfrm>
            <a:off x="6561740" y="3251885"/>
            <a:ext cx="235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separation is better!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FC6749-A689-7342-B8A6-5A4C3BD18802}"/>
                  </a:ext>
                </a:extLst>
              </p14:cNvPr>
              <p14:cNvContentPartPr/>
              <p14:nvPr/>
            </p14:nvContentPartPr>
            <p14:xfrm>
              <a:off x="2441880" y="1580400"/>
              <a:ext cx="5512320" cy="2811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FC6749-A689-7342-B8A6-5A4C3BD188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2520" y="1571040"/>
                <a:ext cx="5531040" cy="28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221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854696" cy="4297363"/>
          </a:xfrm>
        </p:spPr>
        <p:txBody>
          <a:bodyPr/>
          <a:lstStyle/>
          <a:p>
            <a:r>
              <a:rPr lang="en-US" sz="2800" dirty="0"/>
              <a:t>Need some sort of vector representation to work with text quantitatively</a:t>
            </a:r>
          </a:p>
          <a:p>
            <a:pPr lvl="1"/>
            <a:r>
              <a:rPr lang="en-US" sz="2400" dirty="0"/>
              <a:t>search, similarity, classification,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800" dirty="0"/>
              <a:t>Traditional representations lose the semantics from context and position</a:t>
            </a:r>
          </a:p>
          <a:p>
            <a:r>
              <a:rPr lang="en-US" sz="2800" dirty="0"/>
              <a:t>Solution: Learn a representation by trying to predict words from their context (or vice versa)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8850E2-D7FD-D640-B37D-1C19A1752176}"/>
                  </a:ext>
                </a:extLst>
              </p14:cNvPr>
              <p14:cNvContentPartPr/>
              <p14:nvPr/>
            </p14:nvContentPartPr>
            <p14:xfrm>
              <a:off x="4959000" y="255744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8850E2-D7FD-D640-B37D-1C19A17521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9640" y="25480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611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3B8AE-43EE-3642-B416-966F7844098F}"/>
              </a:ext>
            </a:extLst>
          </p:cNvPr>
          <p:cNvSpPr txBox="1"/>
          <p:nvPr/>
        </p:nvSpPr>
        <p:spPr>
          <a:xfrm>
            <a:off x="3587750" y="1295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usually implies…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D5103-0764-2146-8942-85C9E5935EF2}"/>
              </a:ext>
            </a:extLst>
          </p:cNvPr>
          <p:cNvSpPr/>
          <p:nvPr/>
        </p:nvSpPr>
        <p:spPr>
          <a:xfrm>
            <a:off x="315433" y="1970217"/>
            <a:ext cx="1943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“The Mars Rover discovered organic molecules on Sunday”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4AFF6282-89F3-434A-972A-81C02D3D21E9}"/>
              </a:ext>
            </a:extLst>
          </p:cNvPr>
          <p:cNvSpPr/>
          <p:nvPr/>
        </p:nvSpPr>
        <p:spPr>
          <a:xfrm>
            <a:off x="4000500" y="2324160"/>
            <a:ext cx="1790700" cy="1257240"/>
          </a:xfrm>
          <a:prstGeom prst="homePlate">
            <a:avLst>
              <a:gd name="adj" fmla="val 2970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</a:t>
            </a:r>
            <a:r>
              <a:rPr lang="en-US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Algebra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F2539-BD1B-1D48-85A4-DD2CAAF1E39D}"/>
              </a:ext>
            </a:extLst>
          </p:cNvPr>
          <p:cNvSpPr txBox="1"/>
          <p:nvPr/>
        </p:nvSpPr>
        <p:spPr>
          <a:xfrm>
            <a:off x="7656475" y="2656559"/>
            <a:ext cx="14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1836298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60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F5A25F7-5551-794B-989D-03E1ABCAC680}"/>
              </a:ext>
            </a:extLst>
          </p:cNvPr>
          <p:cNvGraphicFramePr>
            <a:graphicFrameLocks noGrp="1"/>
          </p:cNvGraphicFramePr>
          <p:nvPr/>
        </p:nvGraphicFramePr>
        <p:xfrm>
          <a:off x="3255335" y="1789814"/>
          <a:ext cx="22860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294797508"/>
                    </a:ext>
                  </a:extLst>
                </a:gridCol>
              </a:tblGrid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2461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26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8932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270861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5892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31050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98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0054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9424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537278"/>
                  </a:ext>
                </a:extLst>
              </a:tr>
            </a:tbl>
          </a:graphicData>
        </a:graphic>
      </p:graphicFrame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14F4ED9B-E99B-1944-A749-8535052E90BA}"/>
              </a:ext>
            </a:extLst>
          </p:cNvPr>
          <p:cNvGraphicFramePr>
            <a:graphicFrameLocks noGrp="1"/>
          </p:cNvGraphicFramePr>
          <p:nvPr/>
        </p:nvGraphicFramePr>
        <p:xfrm>
          <a:off x="6193465" y="1789814"/>
          <a:ext cx="22860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294797508"/>
                    </a:ext>
                  </a:extLst>
                </a:gridCol>
              </a:tblGrid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2461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26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8932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270861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5892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31050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98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0054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9424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53727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0B0EE1D-CA5B-7E4E-9D25-CA64050D7B07}"/>
              </a:ext>
            </a:extLst>
          </p:cNvPr>
          <p:cNvSpPr/>
          <p:nvPr/>
        </p:nvSpPr>
        <p:spPr>
          <a:xfrm>
            <a:off x="315433" y="1970217"/>
            <a:ext cx="1943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“The Mars Rover discovered organic molecules on Sunday”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CFCE15-7D3C-2F4B-8A26-D3FC2CBAE924}"/>
              </a:ext>
            </a:extLst>
          </p:cNvPr>
          <p:cNvSpPr txBox="1"/>
          <p:nvPr/>
        </p:nvSpPr>
        <p:spPr>
          <a:xfrm>
            <a:off x="7656475" y="2656559"/>
            <a:ext cx="14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Science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01C02FC-C75E-9643-A78A-A3B52B87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65" y="1763233"/>
            <a:ext cx="1197935" cy="2202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8B6E51-FB40-ED49-9226-51719F0E2C7B}"/>
              </a:ext>
            </a:extLst>
          </p:cNvPr>
          <p:cNvSpPr txBox="1"/>
          <p:nvPr/>
        </p:nvSpPr>
        <p:spPr>
          <a:xfrm>
            <a:off x="2947729" y="5148263"/>
            <a:ext cx="383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We can set up an end-to-end neural network that does everything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66CE03-60E3-4D4E-8E20-42DD9B88D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980" y="1373264"/>
            <a:ext cx="1150405" cy="32766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DE0877-07B4-404C-823F-DFA99431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736" y="990600"/>
            <a:ext cx="2553339" cy="38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6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03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62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F5A25F7-5551-794B-989D-03E1ABCAC680}"/>
              </a:ext>
            </a:extLst>
          </p:cNvPr>
          <p:cNvGraphicFramePr>
            <a:graphicFrameLocks noGrp="1"/>
          </p:cNvGraphicFramePr>
          <p:nvPr/>
        </p:nvGraphicFramePr>
        <p:xfrm>
          <a:off x="3255335" y="1789814"/>
          <a:ext cx="22860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294797508"/>
                    </a:ext>
                  </a:extLst>
                </a:gridCol>
              </a:tblGrid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2461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26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8932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270861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5892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31050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98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0054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9424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537278"/>
                  </a:ext>
                </a:extLst>
              </a:tr>
            </a:tbl>
          </a:graphicData>
        </a:graphic>
      </p:graphicFrame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14F4ED9B-E99B-1944-A749-8535052E90BA}"/>
              </a:ext>
            </a:extLst>
          </p:cNvPr>
          <p:cNvGraphicFramePr>
            <a:graphicFrameLocks noGrp="1"/>
          </p:cNvGraphicFramePr>
          <p:nvPr/>
        </p:nvGraphicFramePr>
        <p:xfrm>
          <a:off x="6193465" y="1789814"/>
          <a:ext cx="22860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294797508"/>
                    </a:ext>
                  </a:extLst>
                </a:gridCol>
              </a:tblGrid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2461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26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8932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270861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5892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31050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98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0054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9424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53727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0B0EE1D-CA5B-7E4E-9D25-CA64050D7B07}"/>
              </a:ext>
            </a:extLst>
          </p:cNvPr>
          <p:cNvSpPr/>
          <p:nvPr/>
        </p:nvSpPr>
        <p:spPr>
          <a:xfrm>
            <a:off x="315433" y="1970217"/>
            <a:ext cx="1943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“The Mars Rover discovered organic molecules on Sunday”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CFCE15-7D3C-2F4B-8A26-D3FC2CBAE924}"/>
              </a:ext>
            </a:extLst>
          </p:cNvPr>
          <p:cNvSpPr txBox="1"/>
          <p:nvPr/>
        </p:nvSpPr>
        <p:spPr>
          <a:xfrm>
            <a:off x="7656475" y="2656559"/>
            <a:ext cx="14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Science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01C02FC-C75E-9643-A78A-A3B52B87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65" y="1763233"/>
            <a:ext cx="1197935" cy="2202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8B6E51-FB40-ED49-9226-51719F0E2C7B}"/>
              </a:ext>
            </a:extLst>
          </p:cNvPr>
          <p:cNvSpPr txBox="1"/>
          <p:nvPr/>
        </p:nvSpPr>
        <p:spPr>
          <a:xfrm>
            <a:off x="2947729" y="5148263"/>
            <a:ext cx="383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We can set up an end-to-end neural network that does everything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66CE03-60E3-4D4E-8E20-42DD9B88D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980" y="1373264"/>
            <a:ext cx="1150405" cy="32766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1DE0877-07B4-404C-823F-DFA99431A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736" y="990600"/>
            <a:ext cx="2553339" cy="38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87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4" y="1657419"/>
            <a:ext cx="7531839" cy="375247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Embedding sequences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6571" y="5766191"/>
            <a:ext cx="558835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What can I do when input size and output size vary?</a:t>
            </a:r>
          </a:p>
        </p:txBody>
      </p:sp>
    </p:spTree>
    <p:extLst>
      <p:ext uri="{BB962C8B-B14F-4D97-AF65-F5344CB8AC3E}">
        <p14:creationId xmlns:p14="http://schemas.microsoft.com/office/powerpoint/2010/main" val="27457655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763" y="2219846"/>
            <a:ext cx="4630128" cy="23067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F87E08-9ADF-9B47-B942-538DEECB89B2}"/>
              </a:ext>
            </a:extLst>
          </p:cNvPr>
          <p:cNvSpPr/>
          <p:nvPr/>
        </p:nvSpPr>
        <p:spPr>
          <a:xfrm>
            <a:off x="5883141" y="3232404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F69645-2E12-0943-8B1A-93BED40E0D82}"/>
              </a:ext>
            </a:extLst>
          </p:cNvPr>
          <p:cNvSpPr/>
          <p:nvPr/>
        </p:nvSpPr>
        <p:spPr>
          <a:xfrm>
            <a:off x="6147781" y="2490463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5968C8-634E-6D45-901C-A56FCE868179}"/>
              </a:ext>
            </a:extLst>
          </p:cNvPr>
          <p:cNvSpPr/>
          <p:nvPr/>
        </p:nvSpPr>
        <p:spPr>
          <a:xfrm>
            <a:off x="5656586" y="3932292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44553F-9BEC-BF4F-9FC7-F0E6EA7F8335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H="1" flipV="1">
            <a:off x="6769903" y="3625596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077EA-9D04-5B4F-95AD-08AECBAD35BB}"/>
              </a:ext>
            </a:extLst>
          </p:cNvPr>
          <p:cNvCxnSpPr>
            <a:stCxn id="8" idx="0"/>
            <a:endCxn id="10" idx="2"/>
          </p:cNvCxnSpPr>
          <p:nvPr/>
        </p:nvCxnSpPr>
        <p:spPr>
          <a:xfrm flipV="1">
            <a:off x="6769903" y="2883655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83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Sample Feed-forward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65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1</a:t>
            </a:r>
          </a:p>
        </p:txBody>
      </p:sp>
    </p:spTree>
    <p:extLst>
      <p:ext uri="{BB962C8B-B14F-4D97-AF65-F5344CB8AC3E}">
        <p14:creationId xmlns:p14="http://schemas.microsoft.com/office/powerpoint/2010/main" val="18318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13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Sample RNN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66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402263" y="333728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6903" y="2595340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75708" y="4037169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55" name="Straight Arrow Connector 54"/>
          <p:cNvCxnSpPr>
            <a:stCxn id="54" idx="0"/>
            <a:endCxn id="52" idx="2"/>
          </p:cNvCxnSpPr>
          <p:nvPr/>
        </p:nvCxnSpPr>
        <p:spPr>
          <a:xfrm flipH="1" flipV="1">
            <a:off x="4289025" y="373047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0"/>
            <a:endCxn id="53" idx="2"/>
          </p:cNvCxnSpPr>
          <p:nvPr/>
        </p:nvCxnSpPr>
        <p:spPr>
          <a:xfrm flipV="1">
            <a:off x="4289025" y="298853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728321" y="282807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92961" y="2086137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01766" y="3527966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60" name="Straight Arrow Connector 59"/>
          <p:cNvCxnSpPr>
            <a:stCxn id="59" idx="0"/>
            <a:endCxn id="57" idx="2"/>
          </p:cNvCxnSpPr>
          <p:nvPr/>
        </p:nvCxnSpPr>
        <p:spPr>
          <a:xfrm flipH="1" flipV="1">
            <a:off x="6615083" y="322127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0"/>
            <a:endCxn id="58" idx="2"/>
          </p:cNvCxnSpPr>
          <p:nvPr/>
        </p:nvCxnSpPr>
        <p:spPr>
          <a:xfrm flipV="1">
            <a:off x="6615083" y="247932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9" idx="3"/>
            <a:endCxn id="52" idx="1"/>
          </p:cNvCxnSpPr>
          <p:nvPr/>
        </p:nvCxnSpPr>
        <p:spPr>
          <a:xfrm flipV="1">
            <a:off x="2844828" y="3533877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3"/>
            <a:endCxn id="57" idx="1"/>
          </p:cNvCxnSpPr>
          <p:nvPr/>
        </p:nvCxnSpPr>
        <p:spPr>
          <a:xfrm flipV="1">
            <a:off x="5175787" y="3024674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501845" y="2515471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30623" y="442632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57537" y="392707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3</a:t>
            </a:r>
          </a:p>
        </p:txBody>
      </p:sp>
    </p:spTree>
    <p:extLst>
      <p:ext uri="{BB962C8B-B14F-4D97-AF65-F5344CB8AC3E}">
        <p14:creationId xmlns:p14="http://schemas.microsoft.com/office/powerpoint/2010/main" val="400392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7" grpId="0" animBg="1"/>
      <p:bldP spid="5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Sample RNN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67</a:t>
            </a:fld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71304" y="3817386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35944" y="3075445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44749" y="4517274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1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37" name="Straight Arrow Connector 36"/>
          <p:cNvCxnSpPr>
            <a:stCxn id="81" idx="0"/>
            <a:endCxn id="79" idx="2"/>
          </p:cNvCxnSpPr>
          <p:nvPr/>
        </p:nvCxnSpPr>
        <p:spPr>
          <a:xfrm flipH="1" flipV="1">
            <a:off x="1958066" y="4210578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9" idx="0"/>
            <a:endCxn id="80" idx="2"/>
          </p:cNvCxnSpPr>
          <p:nvPr/>
        </p:nvCxnSpPr>
        <p:spPr>
          <a:xfrm flipV="1">
            <a:off x="1958066" y="3468637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599665" y="4906430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402263" y="3337281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6903" y="2595340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75708" y="4037169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2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55" name="Straight Arrow Connector 54"/>
          <p:cNvCxnSpPr>
            <a:stCxn id="54" idx="0"/>
            <a:endCxn id="52" idx="2"/>
          </p:cNvCxnSpPr>
          <p:nvPr/>
        </p:nvCxnSpPr>
        <p:spPr>
          <a:xfrm flipH="1" flipV="1">
            <a:off x="4289025" y="3730473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0"/>
            <a:endCxn id="53" idx="2"/>
          </p:cNvCxnSpPr>
          <p:nvPr/>
        </p:nvCxnSpPr>
        <p:spPr>
          <a:xfrm flipV="1">
            <a:off x="4289025" y="2988532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728321" y="2828078"/>
            <a:ext cx="1773524" cy="39319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92961" y="2086137"/>
            <a:ext cx="1245956" cy="39319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y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501766" y="3527966"/>
            <a:ext cx="2228344" cy="389155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Bright Oblique"/>
                <a:cs typeface="CMU Bright Oblique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MU Bright Oblique"/>
                <a:cs typeface="CMU Bright Oblique"/>
              </a:rPr>
              <a:t>3</a:t>
            </a:r>
            <a:endParaRPr lang="en-US" dirty="0">
              <a:solidFill>
                <a:schemeClr val="tx1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60" name="Straight Arrow Connector 59"/>
          <p:cNvCxnSpPr>
            <a:stCxn id="59" idx="0"/>
            <a:endCxn id="57" idx="2"/>
          </p:cNvCxnSpPr>
          <p:nvPr/>
        </p:nvCxnSpPr>
        <p:spPr>
          <a:xfrm flipH="1" flipV="1">
            <a:off x="6615083" y="3221270"/>
            <a:ext cx="855" cy="3066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0"/>
            <a:endCxn id="58" idx="2"/>
          </p:cNvCxnSpPr>
          <p:nvPr/>
        </p:nvCxnSpPr>
        <p:spPr>
          <a:xfrm flipV="1">
            <a:off x="6615083" y="2479329"/>
            <a:ext cx="856" cy="3487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9" idx="3"/>
            <a:endCxn id="52" idx="1"/>
          </p:cNvCxnSpPr>
          <p:nvPr/>
        </p:nvCxnSpPr>
        <p:spPr>
          <a:xfrm flipV="1">
            <a:off x="2844828" y="3533877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3"/>
            <a:endCxn id="57" idx="1"/>
          </p:cNvCxnSpPr>
          <p:nvPr/>
        </p:nvCxnSpPr>
        <p:spPr>
          <a:xfrm flipV="1">
            <a:off x="5175787" y="3024674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501845" y="2515471"/>
            <a:ext cx="552534" cy="50920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30623" y="442632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57537" y="3927074"/>
            <a:ext cx="71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r>
              <a:rPr lang="en-US" i="1" dirty="0">
                <a:latin typeface="CMU Bright Roman"/>
                <a:cs typeface="CMU Bright Roman"/>
              </a:rPr>
              <a:t> </a:t>
            </a:r>
            <a:r>
              <a:rPr lang="en-US" dirty="0">
                <a:latin typeface="CMU Bright Roman"/>
                <a:cs typeface="CMU Bright Roman"/>
              </a:rPr>
              <a:t>= 3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13869" y="4013982"/>
            <a:ext cx="557435" cy="4801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01666" y="4362902"/>
            <a:ext cx="441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0</a:t>
            </a:r>
            <a:endParaRPr lang="en-US" dirty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789370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Cell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77593" y="2534444"/>
            <a:ext cx="2571110" cy="1241365"/>
            <a:chOff x="3277593" y="2435812"/>
            <a:chExt cx="2571110" cy="1241365"/>
          </a:xfrm>
        </p:grpSpPr>
        <p:sp>
          <p:nvSpPr>
            <p:cNvPr id="32" name="Rectangle 31"/>
            <p:cNvSpPr/>
            <p:nvPr/>
          </p:nvSpPr>
          <p:spPr>
            <a:xfrm>
              <a:off x="4041634" y="2449058"/>
              <a:ext cx="1049363" cy="102330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311145" y="2718829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417083" y="2872886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stCxn id="33" idx="6"/>
            </p:cNvCxnSpPr>
            <p:nvPr/>
          </p:nvCxnSpPr>
          <p:spPr>
            <a:xfrm>
              <a:off x="4826356" y="2976435"/>
              <a:ext cx="634532" cy="14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endCxn id="33" idx="1"/>
            </p:cNvCxnSpPr>
            <p:nvPr/>
          </p:nvCxnSpPr>
          <p:spPr>
            <a:xfrm>
              <a:off x="3696579" y="2631550"/>
              <a:ext cx="690017" cy="1627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endCxn id="33" idx="3"/>
            </p:cNvCxnSpPr>
            <p:nvPr/>
          </p:nvCxnSpPr>
          <p:spPr>
            <a:xfrm flipV="1">
              <a:off x="3696579" y="3158589"/>
              <a:ext cx="690017" cy="2142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5460888" y="2805168"/>
              <a:ext cx="387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 err="1">
                  <a:latin typeface="CMU Bright Roman"/>
                  <a:cs typeface="CMU Bright Roman"/>
                </a:rPr>
                <a:t>h</a:t>
              </a:r>
              <a:r>
                <a:rPr lang="en-US" sz="1600" i="1" baseline="-25000" dirty="0" err="1">
                  <a:latin typeface="CMU Bright Roman"/>
                  <a:cs typeface="CMU Bright Roman"/>
                </a:rPr>
                <a:t>t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77593" y="2435812"/>
              <a:ext cx="505362" cy="1241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600" b="1" dirty="0">
                  <a:latin typeface="CMU Bright Roman"/>
                  <a:cs typeface="CMU Bright Roman"/>
                </a:rPr>
                <a:t> </a:t>
              </a:r>
              <a:r>
                <a:rPr lang="en-US" sz="1600" dirty="0" err="1">
                  <a:latin typeface="CMU Bright Roman"/>
                  <a:cs typeface="CMU Bright Roman"/>
                </a:rPr>
                <a:t>x</a:t>
              </a:r>
              <a:r>
                <a:rPr lang="en-US" sz="1600" i="1" baseline="-25000" dirty="0" err="1">
                  <a:latin typeface="CMU Bright Roman"/>
                  <a:cs typeface="CMU Bright Roman"/>
                </a:rPr>
                <a:t>t</a:t>
              </a:r>
              <a:endParaRPr lang="en-US" sz="1600" i="1" baseline="-25000" dirty="0">
                <a:latin typeface="CMU Bright Roman"/>
                <a:cs typeface="CMU Bright Roman"/>
              </a:endParaRPr>
            </a:p>
            <a:p>
              <a:pPr algn="just"/>
              <a:endParaRPr lang="en-US" sz="1600" i="1" dirty="0">
                <a:latin typeface="CMU Bright Roman"/>
                <a:cs typeface="CMU Bright Roman"/>
              </a:endParaRPr>
            </a:p>
            <a:p>
              <a:pPr algn="just"/>
              <a:endParaRPr lang="en-US" sz="1600" i="1" dirty="0">
                <a:latin typeface="CMU Bright Roman"/>
                <a:cs typeface="CMU Bright Roman"/>
              </a:endParaRPr>
            </a:p>
            <a:p>
              <a:pPr algn="just"/>
              <a:r>
                <a:rPr lang="en-US" sz="1600" i="1" dirty="0">
                  <a:latin typeface="CMU Bright Roman"/>
                  <a:cs typeface="CMU Bright Roman"/>
                </a:rPr>
                <a:t>h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t-1</a:t>
              </a:r>
            </a:p>
            <a:p>
              <a:pPr algn="just"/>
              <a:endParaRPr lang="en-US" sz="1600" i="1" baseline="-25000" dirty="0">
                <a:latin typeface="CMU Bright Roman"/>
                <a:cs typeface="CMU Bright Roman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4" name="Equation" r:id="rId4" imgW="152400" imgH="241300" progId="Equation.DSMT4">
                  <p:embed/>
                </p:oleObj>
              </mc:Choice>
              <mc:Fallback>
                <p:oleObj name="Equation" r:id="rId4" imgW="152400" imgH="2413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5" name="Equation" r:id="rId6" imgW="152400" imgH="241300" progId="Equation.DSMT4">
                  <p:embed/>
                </p:oleObj>
              </mc:Choice>
              <mc:Fallback>
                <p:oleObj name="Equation" r:id="rId6" imgW="152400" imgH="2413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163888" y="4117975"/>
          <a:ext cx="2801937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6" name="Equation" r:id="rId7" imgW="1816100" imgH="749300" progId="Equation.DSMT4">
                  <p:embed/>
                </p:oleObj>
              </mc:Choice>
              <mc:Fallback>
                <p:oleObj name="Equation" r:id="rId7" imgW="1816100" imgH="7493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3888" y="4117975"/>
                        <a:ext cx="2801937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926520" y="2527708"/>
            <a:ext cx="434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Bright SemiBold Oblique"/>
                <a:cs typeface="CMU Bright SemiBold Oblique"/>
              </a:rPr>
              <a:t>W</a:t>
            </a:r>
            <a:endParaRPr lang="en-US" sz="1600" baseline="-25000" dirty="0">
              <a:latin typeface="CMU Bright SemiBold Oblique"/>
              <a:cs typeface="CMU Bright SemiBold Oblique"/>
            </a:endParaRPr>
          </a:p>
        </p:txBody>
      </p:sp>
    </p:spTree>
    <p:extLst>
      <p:ext uri="{BB962C8B-B14F-4D97-AF65-F5344CB8AC3E}">
        <p14:creationId xmlns:p14="http://schemas.microsoft.com/office/powerpoint/2010/main" val="1116871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8" name="Equation" r:id="rId4" imgW="152400" imgH="241300" progId="Equation.DSMT4">
                  <p:embed/>
                </p:oleObj>
              </mc:Choice>
              <mc:Fallback>
                <p:oleObj name="Equation" r:id="rId4" imgW="152400" imgH="2413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9" name="Equation" r:id="rId6" imgW="152400" imgH="241300" progId="Equation.DSMT4">
                  <p:embed/>
                </p:oleObj>
              </mc:Choice>
              <mc:Fallback>
                <p:oleObj name="Equation" r:id="rId6" imgW="152400" imgH="2413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MU Bright Roman"/>
                    <a:cs typeface="CMU Bright Roman"/>
                  </a:rPr>
                  <a:t> </a:t>
                </a:r>
                <a:r>
                  <a:rPr lang="en-US" sz="1600" dirty="0">
                    <a:latin typeface="CMU Bright Roman"/>
                    <a:cs typeface="CMU Bright Roman"/>
                  </a:rPr>
                  <a:t>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MU Bright Roman"/>
                    <a:cs typeface="CMU Bright Roman"/>
                  </a:rPr>
                  <a:t> </a:t>
                </a:r>
                <a:r>
                  <a:rPr lang="en-US" sz="1600" dirty="0">
                    <a:latin typeface="CMU Bright Roman"/>
                    <a:cs typeface="CMU Bright Roman"/>
                  </a:rPr>
                  <a:t>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6721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CMU Bright Roman"/>
                    <a:cs typeface="CMU Bright Roman"/>
                  </a:rPr>
                  <a:t> </a:t>
                </a:r>
                <a:r>
                  <a:rPr lang="en-US" sz="1600" dirty="0">
                    <a:latin typeface="CMU Bright Roman"/>
                    <a:cs typeface="CMU Bright Roman"/>
                  </a:rPr>
                  <a:t>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/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" name="Equation" r:id="rId7" imgW="1828800" imgH="1498600" progId="Equation.DSMT4">
                  <p:embed/>
                </p:oleObj>
              </mc:Choice>
              <mc:Fallback>
                <p:oleObj name="Equation" r:id="rId7" imgW="1828800" imgH="1498600" progId="Equation.DSMT4">
                  <p:embed/>
                  <p:pic>
                    <p:nvPicPr>
                      <p:cNvPr id="123" name="Object 1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739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7</a:t>
            </a:fld>
            <a:endParaRPr lang="en-US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6505F1F0-9530-9441-BF98-96107B1F9D45}"/>
              </a:ext>
            </a:extLst>
          </p:cNvPr>
          <p:cNvSpPr/>
          <p:nvPr/>
        </p:nvSpPr>
        <p:spPr>
          <a:xfrm>
            <a:off x="4000500" y="2324160"/>
            <a:ext cx="1790700" cy="1257240"/>
          </a:xfrm>
          <a:prstGeom prst="homePlate">
            <a:avLst>
              <a:gd name="adj" fmla="val 2970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</a:t>
            </a:r>
            <a:r>
              <a:rPr lang="en-US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Algebra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F5A25F7-5551-794B-989D-03E1ABCAC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44472"/>
              </p:ext>
            </p:extLst>
          </p:nvPr>
        </p:nvGraphicFramePr>
        <p:xfrm>
          <a:off x="3255335" y="1789814"/>
          <a:ext cx="22860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294797508"/>
                    </a:ext>
                  </a:extLst>
                </a:gridCol>
              </a:tblGrid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2461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26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8932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270861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5892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31050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98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0054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9424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537278"/>
                  </a:ext>
                </a:extLst>
              </a:tr>
            </a:tbl>
          </a:graphicData>
        </a:graphic>
      </p:graphicFrame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14F4ED9B-E99B-1944-A749-8535052E9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381902"/>
              </p:ext>
            </p:extLst>
          </p:nvPr>
        </p:nvGraphicFramePr>
        <p:xfrm>
          <a:off x="6193465" y="1789814"/>
          <a:ext cx="22860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294797508"/>
                    </a:ext>
                  </a:extLst>
                </a:gridCol>
              </a:tblGrid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2461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26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8932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270861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5892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31050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98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0054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9424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53727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0B0EE1D-CA5B-7E4E-9D25-CA64050D7B07}"/>
              </a:ext>
            </a:extLst>
          </p:cNvPr>
          <p:cNvSpPr/>
          <p:nvPr/>
        </p:nvSpPr>
        <p:spPr>
          <a:xfrm>
            <a:off x="315433" y="1970217"/>
            <a:ext cx="1943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“The Mars Rover discovered organic molecules on Sunday”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7444F-7A9F-074C-8DC1-35745295B19E}"/>
              </a:ext>
            </a:extLst>
          </p:cNvPr>
          <p:cNvSpPr txBox="1"/>
          <p:nvPr/>
        </p:nvSpPr>
        <p:spPr>
          <a:xfrm>
            <a:off x="7656475" y="2656559"/>
            <a:ext cx="14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1657820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The Vanilla RNN Forward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2" name="Equation" r:id="rId4" imgW="152400" imgH="241300" progId="Equation.DSMT4">
                  <p:embed/>
                </p:oleObj>
              </mc:Choice>
              <mc:Fallback>
                <p:oleObj name="Equation" r:id="rId4" imgW="152400" imgH="2413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096000" y="3695700"/>
          <a:ext cx="1524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3" name="Equation" r:id="rId6" imgW="152400" imgH="241300" progId="Equation.DSMT4">
                  <p:embed/>
                </p:oleObj>
              </mc:Choice>
              <mc:Fallback>
                <p:oleObj name="Equation" r:id="rId6" imgW="152400" imgH="2413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3695700"/>
                        <a:ext cx="1524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60464" y="1541124"/>
            <a:ext cx="1023307" cy="4484055"/>
            <a:chOff x="760464" y="1306873"/>
            <a:chExt cx="1023307" cy="4484055"/>
          </a:xfrm>
        </p:grpSpPr>
        <p:grpSp>
          <p:nvGrpSpPr>
            <p:cNvPr id="5" name="Group 4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33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endCxn id="33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endCxn id="33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  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0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31" name="Straight Arrow Connector 30"/>
            <p:cNvCxnSpPr>
              <a:stCxn id="164" idx="0"/>
              <a:endCxn id="3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1</a:t>
              </a:r>
            </a:p>
          </p:txBody>
        </p:sp>
        <p:cxnSp>
          <p:nvCxnSpPr>
            <p:cNvPr id="51" name="Straight Arrow Connector 50"/>
            <p:cNvCxnSpPr>
              <a:stCxn id="50" idx="0"/>
              <a:endCxn id="49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0" idx="0"/>
              <a:endCxn id="50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2133502" y="1541125"/>
            <a:ext cx="1023307" cy="4484055"/>
            <a:chOff x="760464" y="1306873"/>
            <a:chExt cx="1023307" cy="4484055"/>
          </a:xfrm>
        </p:grpSpPr>
        <p:grpSp>
          <p:nvGrpSpPr>
            <p:cNvPr id="83" name="Group 82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92" name="Freeform 91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3" name="Straight Arrow Connector 92"/>
              <p:cNvCxnSpPr>
                <a:stCxn id="91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endCxn id="91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endCxn id="91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1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5" name="Straight Arrow Connector 84"/>
            <p:cNvCxnSpPr>
              <a:stCxn id="96" idx="0"/>
              <a:endCxn id="84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2</a:t>
              </a:r>
            </a:p>
          </p:txBody>
        </p:sp>
        <p:cxnSp>
          <p:nvCxnSpPr>
            <p:cNvPr id="88" name="Straight Arrow Connector 87"/>
            <p:cNvCxnSpPr>
              <a:stCxn id="87" idx="0"/>
              <a:endCxn id="86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84" idx="0"/>
              <a:endCxn id="87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468037" y="1541124"/>
            <a:ext cx="1023307" cy="4484055"/>
            <a:chOff x="760464" y="1306873"/>
            <a:chExt cx="1023307" cy="4484055"/>
          </a:xfrm>
        </p:grpSpPr>
        <p:grpSp>
          <p:nvGrpSpPr>
            <p:cNvPr id="99" name="Group 98"/>
            <p:cNvGrpSpPr/>
            <p:nvPr/>
          </p:nvGrpSpPr>
          <p:grpSpPr>
            <a:xfrm rot="16200000">
              <a:off x="442" y="4007599"/>
              <a:ext cx="2543351" cy="1023307"/>
              <a:chOff x="3280722" y="2449058"/>
              <a:chExt cx="2543351" cy="102330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4041634" y="2449058"/>
                <a:ext cx="1049363" cy="102330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311145" y="2718829"/>
                <a:ext cx="515211" cy="515211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sz="1600" baseline="-25000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 rot="5400000">
                <a:off x="4417083" y="2872886"/>
                <a:ext cx="311489" cy="251615"/>
              </a:xfrm>
              <a:custGeom>
                <a:avLst/>
                <a:gdLst>
                  <a:gd name="connsiteX0" fmla="*/ 0 w 515155"/>
                  <a:gd name="connsiteY0" fmla="*/ 347468 h 347468"/>
                  <a:gd name="connsiteX1" fmla="*/ 227627 w 515155"/>
                  <a:gd name="connsiteY1" fmla="*/ 287559 h 347468"/>
                  <a:gd name="connsiteX2" fmla="*/ 275548 w 515155"/>
                  <a:gd name="connsiteY2" fmla="*/ 47926 h 347468"/>
                  <a:gd name="connsiteX3" fmla="*/ 515155 w 515155"/>
                  <a:gd name="connsiteY3" fmla="*/ 0 h 347468"/>
                  <a:gd name="connsiteX4" fmla="*/ 515155 w 515155"/>
                  <a:gd name="connsiteY4" fmla="*/ 0 h 347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5155" h="347468">
                    <a:moveTo>
                      <a:pt x="0" y="347468"/>
                    </a:moveTo>
                    <a:cubicBezTo>
                      <a:pt x="90851" y="342475"/>
                      <a:pt x="181702" y="337483"/>
                      <a:pt x="227627" y="287559"/>
                    </a:cubicBezTo>
                    <a:cubicBezTo>
                      <a:pt x="273552" y="237635"/>
                      <a:pt x="227627" y="95852"/>
                      <a:pt x="275548" y="47926"/>
                    </a:cubicBezTo>
                    <a:cubicBezTo>
                      <a:pt x="323469" y="0"/>
                      <a:pt x="515155" y="0"/>
                      <a:pt x="515155" y="0"/>
                    </a:cubicBezTo>
                    <a:lnTo>
                      <a:pt x="515155" y="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Arrow Connector 108"/>
              <p:cNvCxnSpPr>
                <a:stCxn id="107" idx="6"/>
              </p:cNvCxnSpPr>
              <p:nvPr/>
            </p:nvCxnSpPr>
            <p:spPr>
              <a:xfrm>
                <a:off x="4826356" y="2976435"/>
                <a:ext cx="634532" cy="14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1"/>
              </p:cNvCxnSpPr>
              <p:nvPr/>
            </p:nvCxnSpPr>
            <p:spPr>
              <a:xfrm rot="5400000" flipV="1">
                <a:off x="4003862" y="2411546"/>
                <a:ext cx="75451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endCxn id="107" idx="3"/>
              </p:cNvCxnSpPr>
              <p:nvPr/>
            </p:nvCxnSpPr>
            <p:spPr>
              <a:xfrm rot="5400000" flipH="1" flipV="1">
                <a:off x="4003861" y="2851306"/>
                <a:ext cx="75452" cy="69001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 rot="5400000">
                <a:off x="5451974" y="2805169"/>
                <a:ext cx="405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MU Bright Roman"/>
                    <a:cs typeface="CMU Bright Roman"/>
                  </a:rPr>
                  <a:t>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 rot="5400000">
                <a:off x="3020419" y="2709361"/>
                <a:ext cx="1023307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MU Bright Roman"/>
                    <a:cs typeface="CMU Bright Roman"/>
                  </a:rPr>
                  <a:t> x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3</a:t>
                </a:r>
                <a:r>
                  <a:rPr lang="en-US" sz="1600" i="1" dirty="0">
                    <a:latin typeface="CMU Bright Roman"/>
                    <a:cs typeface="CMU Bright Roman"/>
                  </a:rPr>
                  <a:t>     h</a:t>
                </a:r>
                <a:r>
                  <a:rPr lang="en-US" sz="1600" i="1" baseline="-25000" dirty="0">
                    <a:latin typeface="CMU Bright Roman"/>
                    <a:cs typeface="CMU Bright Roman"/>
                  </a:rPr>
                  <a:t>2</a:t>
                </a:r>
              </a:p>
              <a:p>
                <a:pPr algn="just"/>
                <a:endParaRPr lang="en-US" sz="1600" i="1" baseline="-25000" dirty="0">
                  <a:latin typeface="CMU Bright Roman"/>
                  <a:cs typeface="CMU Bright Roman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1089766" y="2576760"/>
              <a:ext cx="398953" cy="3663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101" name="Straight Arrow Connector 100"/>
            <p:cNvCxnSpPr>
              <a:stCxn id="112" idx="0"/>
              <a:endCxn id="100" idx="2"/>
            </p:cNvCxnSpPr>
            <p:nvPr/>
          </p:nvCxnSpPr>
          <p:spPr>
            <a:xfrm flipV="1">
              <a:off x="1285852" y="2943060"/>
              <a:ext cx="3391" cy="304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1036659" y="1306873"/>
              <a:ext cx="498388" cy="457597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C</a:t>
              </a:r>
              <a:r>
                <a:rPr lang="en-US" baseline="-25000" dirty="0">
                  <a:solidFill>
                    <a:srgbClr val="000000"/>
                  </a:solidFill>
                  <a:latin typeface="CMU Bright Roman"/>
                  <a:cs typeface="CMU Bright Roman"/>
                </a:rPr>
                <a:t>3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093320" y="1978815"/>
              <a:ext cx="393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 dirty="0">
                  <a:latin typeface="CMU Bright Roman"/>
                  <a:cs typeface="CMU Bright Roman"/>
                </a:rPr>
                <a:t>y</a:t>
              </a:r>
              <a:r>
                <a:rPr lang="en-US" sz="1600" i="1" baseline="-25000" dirty="0">
                  <a:latin typeface="CMU Bright Roman"/>
                  <a:cs typeface="CMU Bright Roman"/>
                </a:rPr>
                <a:t>3</a:t>
              </a:r>
            </a:p>
          </p:txBody>
        </p:sp>
        <p:cxnSp>
          <p:nvCxnSpPr>
            <p:cNvPr id="104" name="Straight Arrow Connector 103"/>
            <p:cNvCxnSpPr>
              <a:stCxn id="103" idx="0"/>
              <a:endCxn id="102" idx="2"/>
            </p:cNvCxnSpPr>
            <p:nvPr/>
          </p:nvCxnSpPr>
          <p:spPr>
            <a:xfrm flipH="1" flipV="1">
              <a:off x="1285853" y="1764470"/>
              <a:ext cx="4236" cy="2143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100" idx="0"/>
              <a:endCxn id="103" idx="2"/>
            </p:cNvCxnSpPr>
            <p:nvPr/>
          </p:nvCxnSpPr>
          <p:spPr>
            <a:xfrm flipV="1">
              <a:off x="1289243" y="2317369"/>
              <a:ext cx="846" cy="2593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Freeform 116"/>
          <p:cNvSpPr/>
          <p:nvPr/>
        </p:nvSpPr>
        <p:spPr>
          <a:xfrm>
            <a:off x="1430243" y="3476752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2800144" y="3469806"/>
            <a:ext cx="1430243" cy="2670005"/>
          </a:xfrm>
          <a:custGeom>
            <a:avLst/>
            <a:gdLst>
              <a:gd name="connsiteX0" fmla="*/ 0 w 1430243"/>
              <a:gd name="connsiteY0" fmla="*/ 197287 h 2670005"/>
              <a:gd name="connsiteX1" fmla="*/ 332901 w 1430243"/>
              <a:gd name="connsiteY1" fmla="*/ 234274 h 2670005"/>
              <a:gd name="connsiteX2" fmla="*/ 678133 w 1430243"/>
              <a:gd name="connsiteY2" fmla="*/ 2539795 h 2670005"/>
              <a:gd name="connsiteX3" fmla="*/ 1430243 w 1430243"/>
              <a:gd name="connsiteY3" fmla="*/ 2379518 h 267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0243" h="2670005">
                <a:moveTo>
                  <a:pt x="0" y="197287"/>
                </a:moveTo>
                <a:cubicBezTo>
                  <a:pt x="109939" y="20571"/>
                  <a:pt x="219879" y="-156144"/>
                  <a:pt x="332901" y="234274"/>
                </a:cubicBezTo>
                <a:cubicBezTo>
                  <a:pt x="445923" y="624692"/>
                  <a:pt x="495243" y="2182254"/>
                  <a:pt x="678133" y="2539795"/>
                </a:cubicBezTo>
                <a:cubicBezTo>
                  <a:pt x="861023" y="2897336"/>
                  <a:pt x="1309001" y="2408286"/>
                  <a:pt x="1430243" y="2379518"/>
                </a:cubicBezTo>
              </a:path>
            </a:pathLst>
          </a:custGeom>
          <a:ln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3" name="Object 122"/>
          <p:cNvGraphicFramePr>
            <a:graphicFrameLocks noChangeAspect="1"/>
          </p:cNvGraphicFramePr>
          <p:nvPr/>
        </p:nvGraphicFramePr>
        <p:xfrm>
          <a:off x="5262563" y="2462213"/>
          <a:ext cx="28225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4" name="Equation" r:id="rId7" imgW="1828800" imgH="1498600" progId="Equation.DSMT4">
                  <p:embed/>
                </p:oleObj>
              </mc:Choice>
              <mc:Fallback>
                <p:oleObj name="Equation" r:id="rId7" imgW="1828800" imgH="1498600" progId="Equation.DSMT4">
                  <p:embed/>
                  <p:pic>
                    <p:nvPicPr>
                      <p:cNvPr id="123" name="Object 12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62563" y="2462213"/>
                        <a:ext cx="2822575" cy="231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>
            <a:stCxn id="49" idx="3"/>
            <a:endCxn id="86" idx="1"/>
          </p:cNvCxnSpPr>
          <p:nvPr/>
        </p:nvCxnSpPr>
        <p:spPr>
          <a:xfrm>
            <a:off x="1535047" y="1769923"/>
            <a:ext cx="874650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3"/>
            <a:endCxn id="102" idx="1"/>
          </p:cNvCxnSpPr>
          <p:nvPr/>
        </p:nvCxnSpPr>
        <p:spPr>
          <a:xfrm flipV="1">
            <a:off x="2908085" y="1769923"/>
            <a:ext cx="836147" cy="1"/>
          </a:xfrm>
          <a:prstGeom prst="line">
            <a:avLst/>
          </a:prstGeom>
          <a:ln w="28575" cmpd="sng">
            <a:solidFill>
              <a:srgbClr val="FFFF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0" idx="3"/>
            <a:endCxn id="84" idx="1"/>
          </p:cNvCxnSpPr>
          <p:nvPr/>
        </p:nvCxnSpPr>
        <p:spPr>
          <a:xfrm>
            <a:off x="1488719" y="2994161"/>
            <a:ext cx="974085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4" idx="3"/>
            <a:endCxn id="100" idx="1"/>
          </p:cNvCxnSpPr>
          <p:nvPr/>
        </p:nvCxnSpPr>
        <p:spPr>
          <a:xfrm flipV="1">
            <a:off x="2861757" y="2994161"/>
            <a:ext cx="935582" cy="1"/>
          </a:xfrm>
          <a:prstGeom prst="line">
            <a:avLst/>
          </a:prstGeom>
          <a:ln w="28575" cmpd="sng">
            <a:solidFill>
              <a:schemeClr val="accent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2" idx="2"/>
            <a:endCxn id="90" idx="0"/>
          </p:cNvCxnSpPr>
          <p:nvPr/>
        </p:nvCxnSpPr>
        <p:spPr>
          <a:xfrm>
            <a:off x="1783771" y="4739585"/>
            <a:ext cx="349732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90" idx="2"/>
            <a:endCxn id="106" idx="0"/>
          </p:cNvCxnSpPr>
          <p:nvPr/>
        </p:nvCxnSpPr>
        <p:spPr>
          <a:xfrm flipV="1">
            <a:off x="3156809" y="4739585"/>
            <a:ext cx="311229" cy="1"/>
          </a:xfrm>
          <a:prstGeom prst="line">
            <a:avLst/>
          </a:prstGeom>
          <a:ln w="28575" cmpd="sng">
            <a:solidFill>
              <a:schemeClr val="accent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62563" y="5528075"/>
            <a:ext cx="642570" cy="0"/>
          </a:xfrm>
          <a:prstGeom prst="line">
            <a:avLst/>
          </a:prstGeom>
          <a:ln w="28575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15988" y="5321697"/>
            <a:ext cx="254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indicates shared weights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0ADA3E-E320-354E-9DDF-A7A952D62B16}"/>
              </a:ext>
            </a:extLst>
          </p:cNvPr>
          <p:cNvSpPr/>
          <p:nvPr/>
        </p:nvSpPr>
        <p:spPr>
          <a:xfrm>
            <a:off x="5143499" y="5748548"/>
            <a:ext cx="35577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MU Bright Roman"/>
                <a:cs typeface="CMU Bright Roman"/>
              </a:rPr>
              <a:t>Essentially, copies of the RNN cell are made over time (unrolling/unfolding), with different inputs at different time steps</a:t>
            </a:r>
          </a:p>
        </p:txBody>
      </p:sp>
    </p:spTree>
    <p:extLst>
      <p:ext uri="{BB962C8B-B14F-4D97-AF65-F5344CB8AC3E}">
        <p14:creationId xmlns:p14="http://schemas.microsoft.com/office/powerpoint/2010/main" val="1979814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998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Classify a 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restaurant review from Yelp! OR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movie review from IMDB OR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…</a:t>
            </a:r>
            <a:br>
              <a:rPr lang="en-US" sz="2400" dirty="0">
                <a:latin typeface="CMU Bright Roman"/>
                <a:cs typeface="CMU Bright Roman"/>
              </a:rPr>
            </a:br>
            <a:r>
              <a:rPr lang="en-US" sz="2400" dirty="0">
                <a:latin typeface="CMU Bright Roman"/>
                <a:cs typeface="CMU Bright Roman"/>
              </a:rPr>
              <a:t>as positive or negative</a:t>
            </a:r>
          </a:p>
          <a:p>
            <a:pPr marL="0" indent="0">
              <a:buNone/>
            </a:pP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SemiBold"/>
                <a:cs typeface="CMU Bright SemiBold"/>
              </a:rPr>
              <a:t>Inputs:</a:t>
            </a:r>
            <a:r>
              <a:rPr lang="en-US" sz="2400" dirty="0">
                <a:latin typeface="CMU Bright Roman"/>
                <a:cs typeface="CMU Bright Roman"/>
              </a:rPr>
              <a:t> Multiple words, one or more sentences</a:t>
            </a:r>
          </a:p>
          <a:p>
            <a:r>
              <a:rPr lang="en-US" sz="2400" dirty="0">
                <a:latin typeface="CMU Bright SemiBold"/>
                <a:cs typeface="CMU Bright SemiBold"/>
              </a:rPr>
              <a:t>Outputs:</a:t>
            </a:r>
            <a:r>
              <a:rPr lang="en-US" sz="2400" dirty="0">
                <a:latin typeface="CMU Bright Roman"/>
                <a:cs typeface="CMU Bright Roman"/>
              </a:rPr>
              <a:t> Positive / Negative classification</a:t>
            </a:r>
          </a:p>
          <a:p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Roman"/>
                <a:cs typeface="CMU Bright Roman"/>
              </a:rPr>
              <a:t>“The food was really good”</a:t>
            </a:r>
          </a:p>
          <a:p>
            <a:r>
              <a:rPr lang="en-US" sz="2400" dirty="0">
                <a:latin typeface="CMU Bright Roman"/>
                <a:cs typeface="CMU Bright Roman"/>
              </a:rPr>
              <a:t>“The chicken crossed the road because it was uncooked”</a:t>
            </a:r>
          </a:p>
        </p:txBody>
      </p:sp>
    </p:spTree>
    <p:extLst>
      <p:ext uri="{BB962C8B-B14F-4D97-AF65-F5344CB8AC3E}">
        <p14:creationId xmlns:p14="http://schemas.microsoft.com/office/powerpoint/2010/main" val="105575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cxnSp>
        <p:nvCxnSpPr>
          <p:cNvPr id="13" name="Straight Arrow Connector 12"/>
          <p:cNvCxnSpPr>
            <a:stCxn id="98" idx="3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03876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181833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23" idx="0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63744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07970" y="2645764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179387" y="2004478"/>
            <a:ext cx="1158706" cy="535363"/>
            <a:chOff x="7179387" y="2004478"/>
            <a:chExt cx="1158706" cy="53536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4651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493948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493948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28454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2388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29637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01193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46921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493948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24057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28454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23411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45391" y="34377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07970" y="2645764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33" name="Straight Arrow Connector 32"/>
          <p:cNvCxnSpPr>
            <a:stCxn id="23" idx="0"/>
            <a:endCxn id="32" idx="2"/>
          </p:cNvCxnSpPr>
          <p:nvPr/>
        </p:nvCxnSpPr>
        <p:spPr>
          <a:xfrm flipV="1">
            <a:off x="775737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627550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380588" y="3244623"/>
            <a:ext cx="1" cy="7673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77224" y="2629380"/>
            <a:ext cx="1498802" cy="598859"/>
          </a:xfrm>
          <a:prstGeom prst="rect">
            <a:avLst/>
          </a:prstGeom>
          <a:solidFill>
            <a:schemeClr val="accent4">
              <a:lumMod val="75000"/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Ignore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31188" y="2645764"/>
            <a:ext cx="1498802" cy="598859"/>
          </a:xfrm>
          <a:prstGeom prst="rect">
            <a:avLst/>
          </a:prstGeom>
          <a:solidFill>
            <a:schemeClr val="accent4">
              <a:lumMod val="75000"/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Ignore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57294" y="345076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04871" y="344113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179387" y="2004478"/>
            <a:ext cx="1158706" cy="535363"/>
            <a:chOff x="7179387" y="2004478"/>
            <a:chExt cx="1158706" cy="5353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1807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525700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525700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60206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5563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61389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525700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60206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55163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64882" y="2992264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h = Sum(…)</a:t>
            </a:r>
          </a:p>
        </p:txBody>
      </p:sp>
      <p:cxnSp>
        <p:nvCxnSpPr>
          <p:cNvPr id="30" name="Straight Arrow Connector 29"/>
          <p:cNvCxnSpPr>
            <a:stCxn id="98" idx="0"/>
            <a:endCxn id="29" idx="2"/>
          </p:cNvCxnSpPr>
          <p:nvPr/>
        </p:nvCxnSpPr>
        <p:spPr>
          <a:xfrm flipV="1">
            <a:off x="1380589" y="3449544"/>
            <a:ext cx="3133694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0"/>
            <a:endCxn id="29" idx="2"/>
          </p:cNvCxnSpPr>
          <p:nvPr/>
        </p:nvCxnSpPr>
        <p:spPr>
          <a:xfrm flipV="1">
            <a:off x="3627551" y="3449544"/>
            <a:ext cx="886732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2"/>
          </p:cNvCxnSpPr>
          <p:nvPr/>
        </p:nvCxnSpPr>
        <p:spPr>
          <a:xfrm flipH="1" flipV="1">
            <a:off x="4514283" y="3449544"/>
            <a:ext cx="3243088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66596" y="354711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70101" y="3806688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32069" y="35471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4111" y="159189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111" y="6414694"/>
            <a:ext cx="43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3"/>
              </a:rPr>
              <a:t>http://deeplearning.net/tutorial/lstm.html</a:t>
            </a:r>
            <a:r>
              <a:rPr lang="en-US" dirty="0">
                <a:latin typeface="CMU Bright Roman"/>
                <a:cs typeface="CMU Bright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8755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1380589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8699" y="5257008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50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" name="Straight Arrow Connector 10"/>
          <p:cNvCxnSpPr>
            <a:endCxn id="10" idx="2"/>
          </p:cNvCxnSpPr>
          <p:nvPr/>
        </p:nvCxnSpPr>
        <p:spPr>
          <a:xfrm flipV="1">
            <a:off x="3627551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85001" y="5257008"/>
            <a:ext cx="6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food</a:t>
            </a:r>
          </a:p>
        </p:txBody>
      </p:sp>
      <p:cxnSp>
        <p:nvCxnSpPr>
          <p:cNvPr id="13" name="Straight Arrow Connector 12"/>
          <p:cNvCxnSpPr>
            <a:stCxn id="98" idx="3"/>
            <a:endCxn id="10" idx="1"/>
          </p:cNvCxnSpPr>
          <p:nvPr/>
        </p:nvCxnSpPr>
        <p:spPr>
          <a:xfrm>
            <a:off x="2129990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73485" y="460206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76952" y="45563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14283" y="461389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07969" y="432945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V="1">
            <a:off x="7757370" y="4786735"/>
            <a:ext cx="0" cy="43796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92199" y="5257008"/>
            <a:ext cx="73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good</a:t>
            </a:r>
          </a:p>
        </p:txBody>
      </p:sp>
      <p:cxnSp>
        <p:nvCxnSpPr>
          <p:cNvPr id="26" name="Straight Arrow Connector 25"/>
          <p:cNvCxnSpPr>
            <a:endCxn id="23" idx="1"/>
          </p:cNvCxnSpPr>
          <p:nvPr/>
        </p:nvCxnSpPr>
        <p:spPr>
          <a:xfrm>
            <a:off x="6259809" y="455809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36595" y="4602069"/>
            <a:ext cx="57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n-1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77512" y="4551630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64882" y="2992264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h = Sum(…)</a:t>
            </a:r>
          </a:p>
        </p:txBody>
      </p:sp>
      <p:cxnSp>
        <p:nvCxnSpPr>
          <p:cNvPr id="30" name="Straight Arrow Connector 29"/>
          <p:cNvCxnSpPr>
            <a:stCxn id="98" idx="0"/>
            <a:endCxn id="29" idx="2"/>
          </p:cNvCxnSpPr>
          <p:nvPr/>
        </p:nvCxnSpPr>
        <p:spPr>
          <a:xfrm flipV="1">
            <a:off x="1380589" y="3449544"/>
            <a:ext cx="3133694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0"/>
            <a:endCxn id="29" idx="2"/>
          </p:cNvCxnSpPr>
          <p:nvPr/>
        </p:nvCxnSpPr>
        <p:spPr>
          <a:xfrm flipV="1">
            <a:off x="3627551" y="3449544"/>
            <a:ext cx="886732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9" idx="2"/>
          </p:cNvCxnSpPr>
          <p:nvPr/>
        </p:nvCxnSpPr>
        <p:spPr>
          <a:xfrm flipH="1" flipV="1">
            <a:off x="4514283" y="3449544"/>
            <a:ext cx="3243088" cy="8799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66596" y="3547116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70101" y="3806688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32069" y="3547116"/>
            <a:ext cx="44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CMU Bright Oblique"/>
                <a:cs typeface="CMU Bright Oblique"/>
              </a:rPr>
              <a:t>h</a:t>
            </a:r>
            <a:r>
              <a:rPr lang="en-US" baseline="-25000" dirty="0" err="1">
                <a:latin typeface="CMU Bright Oblique"/>
                <a:cs typeface="CMU Bright Oblique"/>
              </a:rPr>
              <a:t>n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64882" y="1921171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41" name="Straight Arrow Connector 40"/>
          <p:cNvCxnSpPr>
            <a:stCxn id="29" idx="0"/>
            <a:endCxn id="40" idx="2"/>
          </p:cNvCxnSpPr>
          <p:nvPr/>
        </p:nvCxnSpPr>
        <p:spPr>
          <a:xfrm flipV="1">
            <a:off x="4514283" y="2520030"/>
            <a:ext cx="0" cy="47223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59189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Sentiment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4111" y="6414694"/>
            <a:ext cx="43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3"/>
              </a:rPr>
              <a:t>http://deeplearning.net/tutorial/lstm.html</a:t>
            </a:r>
            <a:r>
              <a:rPr lang="en-US" dirty="0">
                <a:latin typeface="CMU Bright Roman"/>
                <a:cs typeface="CMU Bright Roman"/>
              </a:rPr>
              <a:t>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934930" y="1324211"/>
            <a:ext cx="1158706" cy="535363"/>
            <a:chOff x="7179387" y="2004478"/>
            <a:chExt cx="1158706" cy="53536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9387" y="2007218"/>
              <a:ext cx="532623" cy="53262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2730" y="2004478"/>
              <a:ext cx="535363" cy="535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84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80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MU Bright Roman"/>
                <a:cs typeface="CMU Bright Roman"/>
              </a:rPr>
              <a:t>Given an image, produce a sentence describing its contents</a:t>
            </a:r>
          </a:p>
          <a:p>
            <a:pPr marL="0" indent="0">
              <a:buNone/>
            </a:pP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400" dirty="0">
                <a:latin typeface="CMU Bright SemiBold"/>
                <a:cs typeface="CMU Bright SemiBold"/>
              </a:rPr>
              <a:t>Inputs:</a:t>
            </a:r>
            <a:r>
              <a:rPr lang="en-US" sz="2400" dirty="0">
                <a:latin typeface="CMU Bright Roman"/>
                <a:cs typeface="CMU Bright Roman"/>
              </a:rPr>
              <a:t> Image feature (from a CNN)</a:t>
            </a:r>
          </a:p>
          <a:p>
            <a:r>
              <a:rPr lang="en-US" sz="2400" dirty="0">
                <a:latin typeface="CMU Bright SemiBold"/>
                <a:cs typeface="CMU Bright SemiBold"/>
              </a:rPr>
              <a:t>Outputs:</a:t>
            </a:r>
            <a:r>
              <a:rPr lang="en-US" sz="2400" dirty="0">
                <a:latin typeface="CMU Bright Roman"/>
                <a:cs typeface="CMU Bright Roman"/>
              </a:rPr>
              <a:t> Multiple words (let’s consider one sentence)</a:t>
            </a:r>
          </a:p>
          <a:p>
            <a:endParaRPr lang="en-US" sz="2400" dirty="0">
              <a:latin typeface="CMU Bright Roman"/>
              <a:cs typeface="CMU Bright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33" y="3952879"/>
            <a:ext cx="1193512" cy="11935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3585" y="4301414"/>
            <a:ext cx="211670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 : The dog is hiding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7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8</a:t>
            </a:fld>
            <a:endParaRPr lang="en-US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6505F1F0-9530-9441-BF98-96107B1F9D45}"/>
              </a:ext>
            </a:extLst>
          </p:cNvPr>
          <p:cNvSpPr/>
          <p:nvPr/>
        </p:nvSpPr>
        <p:spPr>
          <a:xfrm>
            <a:off x="4000500" y="2324160"/>
            <a:ext cx="1790700" cy="1257240"/>
          </a:xfrm>
          <a:prstGeom prst="homePlate">
            <a:avLst>
              <a:gd name="adj" fmla="val 2970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</a:t>
            </a:r>
            <a:r>
              <a:rPr lang="en-US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Algebra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F5A25F7-5551-794B-989D-03E1ABCAC680}"/>
              </a:ext>
            </a:extLst>
          </p:cNvPr>
          <p:cNvGraphicFramePr>
            <a:graphicFrameLocks noGrp="1"/>
          </p:cNvGraphicFramePr>
          <p:nvPr/>
        </p:nvGraphicFramePr>
        <p:xfrm>
          <a:off x="3255335" y="1789814"/>
          <a:ext cx="22860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294797508"/>
                    </a:ext>
                  </a:extLst>
                </a:gridCol>
              </a:tblGrid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2461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26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8932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270861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5892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31050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98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0054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9424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537278"/>
                  </a:ext>
                </a:extLst>
              </a:tr>
            </a:tbl>
          </a:graphicData>
        </a:graphic>
      </p:graphicFrame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14F4ED9B-E99B-1944-A749-8535052E90BA}"/>
              </a:ext>
            </a:extLst>
          </p:cNvPr>
          <p:cNvGraphicFramePr>
            <a:graphicFrameLocks noGrp="1"/>
          </p:cNvGraphicFramePr>
          <p:nvPr/>
        </p:nvGraphicFramePr>
        <p:xfrm>
          <a:off x="6193465" y="1789814"/>
          <a:ext cx="22860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294797508"/>
                    </a:ext>
                  </a:extLst>
                </a:gridCol>
              </a:tblGrid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2461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26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8932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270861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5892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31050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98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0054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9424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53727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0B0EE1D-CA5B-7E4E-9D25-CA64050D7B07}"/>
              </a:ext>
            </a:extLst>
          </p:cNvPr>
          <p:cNvSpPr/>
          <p:nvPr/>
        </p:nvSpPr>
        <p:spPr>
          <a:xfrm>
            <a:off x="315433" y="1970217"/>
            <a:ext cx="1943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“The Mars Rover discovered organic molecules on Sunday”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CFCE15-7D3C-2F4B-8A26-D3FC2CBAE924}"/>
              </a:ext>
            </a:extLst>
          </p:cNvPr>
          <p:cNvSpPr txBox="1"/>
          <p:nvPr/>
        </p:nvSpPr>
        <p:spPr>
          <a:xfrm>
            <a:off x="7656475" y="2656559"/>
            <a:ext cx="14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Science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01C02FC-C75E-9643-A78A-A3B52B87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65" y="1763233"/>
            <a:ext cx="1197935" cy="22025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55985C-68EE-884E-B608-E6D5AC141E93}"/>
              </a:ext>
            </a:extLst>
          </p:cNvPr>
          <p:cNvSpPr/>
          <p:nvPr/>
        </p:nvSpPr>
        <p:spPr>
          <a:xfrm>
            <a:off x="5921965" y="4566275"/>
            <a:ext cx="24720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Review: How do we </a:t>
            </a:r>
            <a:r>
              <a:rPr lang="en-US" i="1" dirty="0">
                <a:solidFill>
                  <a:srgbClr val="0000FF"/>
                </a:solidFill>
              </a:rPr>
              <a:t>decode</a:t>
            </a:r>
            <a:r>
              <a:rPr lang="en-US" dirty="0">
                <a:solidFill>
                  <a:srgbClr val="0000FF"/>
                </a:solidFill>
              </a:rPr>
              <a:t> a vector into a class label?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C496A4-C2D3-F942-AB10-0892385447FD}"/>
                  </a:ext>
                </a:extLst>
              </p14:cNvPr>
              <p14:cNvContentPartPr/>
              <p14:nvPr/>
            </p14:nvContentPartPr>
            <p14:xfrm>
              <a:off x="477360" y="1680840"/>
              <a:ext cx="7872840" cy="241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C496A4-C2D3-F942-AB10-0892385447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000" y="1671480"/>
                <a:ext cx="7891560" cy="242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820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445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78581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8" name="Straight Arrow Connector 17"/>
          <p:cNvCxnSpPr>
            <a:stCxn id="9" idx="3"/>
          </p:cNvCxnSpPr>
          <p:nvPr/>
        </p:nvCxnSpPr>
        <p:spPr>
          <a:xfrm>
            <a:off x="4377383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20878" y="367433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29990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5228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17569" y="293253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95678" y="1483022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57669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581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17569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1763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631188" y="340364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12" name="Straight Arrow Connector 111"/>
          <p:cNvCxnSpPr>
            <a:stCxn id="16" idx="0"/>
            <a:endCxn id="98" idx="2"/>
          </p:cNvCxnSpPr>
          <p:nvPr/>
        </p:nvCxnSpPr>
        <p:spPr>
          <a:xfrm flipV="1">
            <a:off x="1380589" y="3860925"/>
            <a:ext cx="0" cy="4576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4111" y="1274373"/>
            <a:ext cx="8183743" cy="44687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Image Captioning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33" y="5245023"/>
            <a:ext cx="1193512" cy="1193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31188" y="4318553"/>
            <a:ext cx="1498802" cy="457280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CNN</a:t>
            </a:r>
          </a:p>
        </p:txBody>
      </p:sp>
      <p:cxnSp>
        <p:nvCxnSpPr>
          <p:cNvPr id="17" name="Straight Arrow Connector 16"/>
          <p:cNvCxnSpPr>
            <a:stCxn id="5" idx="0"/>
            <a:endCxn id="16" idx="2"/>
          </p:cNvCxnSpPr>
          <p:nvPr/>
        </p:nvCxnSpPr>
        <p:spPr>
          <a:xfrm flipV="1">
            <a:off x="1380589" y="4775833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878581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25543" y="3401725"/>
            <a:ext cx="149880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RNN</a:t>
            </a:r>
          </a:p>
        </p:txBody>
      </p:sp>
      <p:cxnSp>
        <p:nvCxnSpPr>
          <p:cNvPr id="18" name="Straight Arrow Connector 17"/>
          <p:cNvCxnSpPr>
            <a:stCxn id="9" idx="3"/>
            <a:endCxn id="13" idx="1"/>
          </p:cNvCxnSpPr>
          <p:nvPr/>
        </p:nvCxnSpPr>
        <p:spPr>
          <a:xfrm>
            <a:off x="4377383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20878" y="3674339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624345" y="36286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61676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29990" y="36303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65228" y="368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1</a:t>
            </a:r>
            <a:endParaRPr lang="en-US" dirty="0">
              <a:latin typeface="CMU Bright Oblique"/>
              <a:cs typeface="CMU Bright Oblique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17569" y="293253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9875" y="2934455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95678" y="1483022"/>
            <a:ext cx="64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The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5296" y="1483022"/>
            <a:ext cx="60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dog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541798" y="3628665"/>
            <a:ext cx="7481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57669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2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09975" y="2996160"/>
            <a:ext cx="44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h</a:t>
            </a:r>
            <a:r>
              <a:rPr lang="en-US" baseline="-25000" dirty="0">
                <a:latin typeface="CMU Bright Oblique"/>
                <a:cs typeface="CMU Bright Oblique"/>
              </a:rPr>
              <a:t>3</a:t>
            </a:r>
            <a:endParaRPr lang="en-US" dirty="0">
              <a:latin typeface="CMU Bright Oblique"/>
              <a:cs typeface="CMU Bright Oblique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78581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617569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120474" y="2333676"/>
            <a:ext cx="1498802" cy="598859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U Bright Roman"/>
                <a:cs typeface="CMU Bright Roman"/>
              </a:rPr>
              <a:t>Linear Classifier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5859462" y="1864486"/>
            <a:ext cx="0" cy="469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7644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RNN Outputs: Image Captions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1411211"/>
            <a:ext cx="8367682" cy="4602761"/>
            <a:chOff x="457200" y="1650043"/>
            <a:chExt cx="8367682" cy="4602761"/>
          </a:xfrm>
        </p:grpSpPr>
        <p:pic>
          <p:nvPicPr>
            <p:cNvPr id="5" name="Picture 4" descr="Screenshot 2017-01-23 17.52.4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09"/>
            <a:stretch/>
          </p:blipFill>
          <p:spPr>
            <a:xfrm>
              <a:off x="457200" y="1650043"/>
              <a:ext cx="5614854" cy="4483347"/>
            </a:xfrm>
            <a:prstGeom prst="rect">
              <a:avLst/>
            </a:prstGeom>
          </p:spPr>
        </p:pic>
        <p:pic>
          <p:nvPicPr>
            <p:cNvPr id="6" name="Picture 5" descr="Screenshot 2017-01-23 17.52.4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532" r="51571"/>
            <a:stretch/>
          </p:blipFill>
          <p:spPr>
            <a:xfrm>
              <a:off x="6137185" y="1758601"/>
              <a:ext cx="2635120" cy="2279667"/>
            </a:xfrm>
            <a:prstGeom prst="rect">
              <a:avLst/>
            </a:prstGeom>
          </p:spPr>
        </p:pic>
        <p:pic>
          <p:nvPicPr>
            <p:cNvPr id="7" name="Picture 6" descr="Screenshot 2017-01-23 17.52.4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1" t="65849"/>
            <a:stretch/>
          </p:blipFill>
          <p:spPr>
            <a:xfrm>
              <a:off x="6072054" y="3994848"/>
              <a:ext cx="2752828" cy="2257956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494111" y="6414694"/>
            <a:ext cx="623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4"/>
              </a:rPr>
              <a:t>Show and Tell: A Neural Image Caption Generator, CVPR 15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1174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RNN Outputs: Language Modeling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4111" y="6414694"/>
            <a:ext cx="585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  <a:hlinkClick r:id="rId3"/>
              </a:rPr>
              <a:t>http://karpathy.github.io/2015/05/21/rnn-effectiveness/</a:t>
            </a:r>
            <a:r>
              <a:rPr lang="en-US" dirty="0">
                <a:latin typeface="CMU Bright Roman"/>
                <a:cs typeface="CMU Bright Roman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985" y="1964856"/>
            <a:ext cx="51807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Bright Roman"/>
                <a:cs typeface="CMU Bright Roman"/>
              </a:rPr>
              <a:t>VIOLA: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Why, Salisbury must find his flesh and thought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That which I am not aps, not a man and in fire,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To show the reining of the raven and the wars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To grace my hand reproach within, and not a fair are hand,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That Caesar and my goodly father's world;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When I was heaven of presence and our fleets,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We spare with hours, but cut thy council I am great,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Murdered and by thy master's ready there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My power to give thee but so much as hell: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Some service in the noble bondman here,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Would show him to her wine.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0987" y="1964855"/>
            <a:ext cx="34075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MU Bright Roman"/>
                <a:cs typeface="CMU Bright Roman"/>
              </a:rPr>
              <a:t>KING LEAR: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O, if you were a feeble sight, the courtesy of your law,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Your sight and several breath, will wear the gods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With his heads, and my hands are </a:t>
            </a:r>
            <a:r>
              <a:rPr lang="en-US" sz="1600" dirty="0" err="1">
                <a:latin typeface="CMU Bright Roman"/>
                <a:cs typeface="CMU Bright Roman"/>
              </a:rPr>
              <a:t>wonder'd</a:t>
            </a:r>
            <a:r>
              <a:rPr lang="en-US" sz="1600" dirty="0">
                <a:latin typeface="CMU Bright Roman"/>
                <a:cs typeface="CMU Bright Roman"/>
              </a:rPr>
              <a:t> at the deeds,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So drop upon your lordship's head, and your opinion</a:t>
            </a:r>
          </a:p>
          <a:p>
            <a:r>
              <a:rPr lang="en-US" sz="1600" dirty="0">
                <a:latin typeface="CMU Bright Roman"/>
                <a:cs typeface="CMU Bright Roman"/>
              </a:rPr>
              <a:t>Shall be against your </a:t>
            </a:r>
            <a:r>
              <a:rPr lang="en-US" sz="1600" dirty="0" err="1">
                <a:latin typeface="CMU Bright Roman"/>
                <a:cs typeface="CMU Bright Roman"/>
              </a:rPr>
              <a:t>honour</a:t>
            </a:r>
            <a:r>
              <a:rPr lang="en-US" sz="1600" dirty="0">
                <a:latin typeface="CMU Bright Roman"/>
                <a:cs typeface="CMU Bright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0765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Input – Output Scenarios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10464" y="1497733"/>
            <a:ext cx="2491833" cy="946494"/>
            <a:chOff x="210464" y="1833229"/>
            <a:chExt cx="2491833" cy="946494"/>
          </a:xfrm>
        </p:grpSpPr>
        <p:grpSp>
          <p:nvGrpSpPr>
            <p:cNvPr id="6" name="Group 5"/>
            <p:cNvGrpSpPr/>
            <p:nvPr/>
          </p:nvGrpSpPr>
          <p:grpSpPr>
            <a:xfrm>
              <a:off x="2370923" y="1833229"/>
              <a:ext cx="331374" cy="946494"/>
              <a:chOff x="2370923" y="1833229"/>
              <a:chExt cx="331374" cy="94649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370923" y="2132713"/>
                <a:ext cx="331374" cy="347526"/>
              </a:xfrm>
              <a:prstGeom prst="rect">
                <a:avLst/>
              </a:prstGeom>
              <a:solidFill>
                <a:srgbClr val="FAC090">
                  <a:alpha val="33000"/>
                </a:srgb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 flipV="1">
                <a:off x="2536610" y="2480239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V="1">
                <a:off x="2536610" y="1833229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10464" y="2132713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Bright Roman"/>
                  <a:cs typeface="CMU Bright Roman"/>
                </a:rPr>
                <a:t>Single - Single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0464" y="2524852"/>
            <a:ext cx="4379551" cy="946494"/>
            <a:chOff x="210464" y="2860348"/>
            <a:chExt cx="4379551" cy="946494"/>
          </a:xfrm>
        </p:grpSpPr>
        <p:grpSp>
          <p:nvGrpSpPr>
            <p:cNvPr id="7" name="Group 6"/>
            <p:cNvGrpSpPr/>
            <p:nvPr/>
          </p:nvGrpSpPr>
          <p:grpSpPr>
            <a:xfrm>
              <a:off x="2370923" y="2860348"/>
              <a:ext cx="2219092" cy="946494"/>
              <a:chOff x="2370923" y="2860348"/>
              <a:chExt cx="2219092" cy="94649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370923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37" name="Straight Arrow Connector 36"/>
              <p:cNvCxnSpPr>
                <a:endCxn id="27" idx="2"/>
              </p:cNvCxnSpPr>
              <p:nvPr/>
            </p:nvCxnSpPr>
            <p:spPr>
              <a:xfrm flipV="1">
                <a:off x="2536610" y="350735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7" idx="3"/>
              </p:cNvCxnSpPr>
              <p:nvPr/>
            </p:nvCxnSpPr>
            <p:spPr>
              <a:xfrm>
                <a:off x="2702297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3004049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V="1">
                <a:off x="3168223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3333911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3635663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 flipV="1">
                <a:off x="3799837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3956889" y="3333595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4258641" y="3159832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V="1">
                <a:off x="4422815" y="2860348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210464" y="3138026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Bright Roman"/>
                  <a:cs typeface="CMU Bright Roman"/>
                </a:rPr>
                <a:t>Single - Multiple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0464" y="3587858"/>
            <a:ext cx="4378038" cy="946494"/>
            <a:chOff x="210464" y="3923354"/>
            <a:chExt cx="4378038" cy="946494"/>
          </a:xfrm>
        </p:grpSpPr>
        <p:grpSp>
          <p:nvGrpSpPr>
            <p:cNvPr id="10" name="Group 9"/>
            <p:cNvGrpSpPr/>
            <p:nvPr/>
          </p:nvGrpSpPr>
          <p:grpSpPr>
            <a:xfrm>
              <a:off x="2365637" y="3923354"/>
              <a:ext cx="2222865" cy="946494"/>
              <a:chOff x="2365637" y="3923354"/>
              <a:chExt cx="2222865" cy="94649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365637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 flipV="1">
                <a:off x="2536610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2695499" y="4396601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2997251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 flipV="1">
                <a:off x="3161425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3318477" y="4396601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/>
              <p:cNvSpPr/>
              <p:nvPr/>
            </p:nvSpPr>
            <p:spPr>
              <a:xfrm>
                <a:off x="3620229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 flipV="1">
                <a:off x="3784403" y="457036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/>
              <p:cNvSpPr/>
              <p:nvPr/>
            </p:nvSpPr>
            <p:spPr>
              <a:xfrm>
                <a:off x="4257128" y="4222838"/>
                <a:ext cx="331374" cy="34752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>
                <a:off x="3951603" y="4407174"/>
                <a:ext cx="30175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422815" y="3923354"/>
                <a:ext cx="0" cy="29948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/>
            <p:cNvSpPr txBox="1"/>
            <p:nvPr/>
          </p:nvSpPr>
          <p:spPr>
            <a:xfrm>
              <a:off x="210464" y="4211935"/>
              <a:ext cx="182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MU Bright Roman"/>
                  <a:cs typeface="CMU Bright Roman"/>
                </a:rPr>
                <a:t>Multiple - Single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64125" y="4698790"/>
            <a:ext cx="3489437" cy="946494"/>
            <a:chOff x="2364125" y="5034286"/>
            <a:chExt cx="3489437" cy="946494"/>
          </a:xfrm>
        </p:grpSpPr>
        <p:sp>
          <p:nvSpPr>
            <p:cNvPr id="58" name="Rectangle 57"/>
            <p:cNvSpPr/>
            <p:nvPr/>
          </p:nvSpPr>
          <p:spPr>
            <a:xfrm>
              <a:off x="2364125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2536610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693987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2995739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159913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3316965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3618717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3782891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255616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3950091" y="5518106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4421303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4887230" y="5344343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4581705" y="5528679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5052917" y="504485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5522188" y="5344343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5216663" y="5528679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5687875" y="5044859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/>
          <p:cNvSpPr txBox="1"/>
          <p:nvPr/>
        </p:nvSpPr>
        <p:spPr>
          <a:xfrm>
            <a:off x="210464" y="4979657"/>
            <a:ext cx="21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Multiple - Multiple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162834" y="1797217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Feed-forward Network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162834" y="2802530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Image Captioning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162834" y="3876439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Sentiment Classification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162834" y="4979657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Translation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357772" y="5773765"/>
            <a:ext cx="2222865" cy="946494"/>
            <a:chOff x="2364125" y="5034286"/>
            <a:chExt cx="2222865" cy="946494"/>
          </a:xfrm>
        </p:grpSpPr>
        <p:sp>
          <p:nvSpPr>
            <p:cNvPr id="85" name="Rectangle 84"/>
            <p:cNvSpPr/>
            <p:nvPr/>
          </p:nvSpPr>
          <p:spPr>
            <a:xfrm>
              <a:off x="2364125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536610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693987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2995739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V="1">
              <a:off x="3159913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3316965" y="5507533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3618717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3782891" y="568129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4255616" y="5333770"/>
              <a:ext cx="331374" cy="347526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33000"/>
              </a:schemeClr>
            </a:solidFill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3950091" y="5518106"/>
              <a:ext cx="3017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166266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3782891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4427656" y="5034286"/>
              <a:ext cx="0" cy="29948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6162834" y="6051443"/>
            <a:ext cx="2981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Bright Roman"/>
                <a:cs typeface="CMU Bright Roman"/>
              </a:rPr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43880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2" grpId="0"/>
      <p:bldP spid="10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an RNN</a:t>
            </a:r>
          </a:p>
        </p:txBody>
      </p:sp>
      <p:pic>
        <p:nvPicPr>
          <p:cNvPr id="3" name="Picture 2" descr="Screen Shot 2016-04-10 at 6.15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28" y="2144486"/>
            <a:ext cx="5816600" cy="251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9582" y="6403601"/>
            <a:ext cx="662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/posts/2015-08-Understanding-LSTMs/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7143" y="1569357"/>
            <a:ext cx="225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of outputs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99543" y="4978400"/>
            <a:ext cx="211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 of inputs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142999" y="5152571"/>
            <a:ext cx="1505857" cy="1052286"/>
          </a:xfrm>
          <a:prstGeom prst="wedgeRectCallout">
            <a:avLst>
              <a:gd name="adj1" fmla="val 41215"/>
              <a:gd name="adj2" fmla="val -1107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of sequence marker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6611256" y="5152571"/>
            <a:ext cx="1505857" cy="1052286"/>
          </a:xfrm>
          <a:prstGeom prst="wedgeRectCallout">
            <a:avLst>
              <a:gd name="adj1" fmla="val -23845"/>
              <a:gd name="adj2" fmla="val -1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of sequence marker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457201" y="1569357"/>
            <a:ext cx="1451428" cy="1660072"/>
          </a:xfrm>
          <a:prstGeom prst="wedgeRectCallout">
            <a:avLst>
              <a:gd name="adj1" fmla="val 132473"/>
              <a:gd name="adj2" fmla="val 5968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information is passed from one subunit to the next</a:t>
            </a:r>
          </a:p>
        </p:txBody>
      </p:sp>
    </p:spTree>
    <p:extLst>
      <p:ext uri="{BB962C8B-B14F-4D97-AF65-F5344CB8AC3E}">
        <p14:creationId xmlns:p14="http://schemas.microsoft.com/office/powerpoint/2010/main" val="205883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an 1980’s RNN</a:t>
            </a:r>
          </a:p>
        </p:txBody>
      </p:sp>
      <p:pic>
        <p:nvPicPr>
          <p:cNvPr id="3" name="Picture 2" descr="Screen Shot 2016-04-10 at 6.15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83" y="4880660"/>
            <a:ext cx="3747636" cy="16201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90" y="2896293"/>
            <a:ext cx="2232095" cy="11120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16050" y="2896293"/>
            <a:ext cx="2232095" cy="11120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737500" y="2896293"/>
            <a:ext cx="2232095" cy="11120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190998" y="2896293"/>
            <a:ext cx="2232095" cy="111206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118736" y="3302000"/>
            <a:ext cx="681613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00349" y="3309257"/>
            <a:ext cx="0" cy="85452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00349" y="4172858"/>
            <a:ext cx="42351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213378" y="4027715"/>
            <a:ext cx="122489" cy="14514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404145" y="3292928"/>
            <a:ext cx="681613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85758" y="3300185"/>
            <a:ext cx="0" cy="85452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85758" y="4163786"/>
            <a:ext cx="42351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498787" y="4018643"/>
            <a:ext cx="122489" cy="14514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98902" y="3283856"/>
            <a:ext cx="681613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680515" y="3291113"/>
            <a:ext cx="0" cy="85452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680515" y="4154714"/>
            <a:ext cx="42351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093544" y="4009571"/>
            <a:ext cx="122489" cy="14514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00970" y="3274784"/>
            <a:ext cx="681613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682583" y="3282041"/>
            <a:ext cx="0" cy="854529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682583" y="4145642"/>
            <a:ext cx="423516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095612" y="4000499"/>
            <a:ext cx="122489" cy="145143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542643" y="36285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0423" y="5133324"/>
            <a:ext cx="408915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Problem with this: it’s extremely deep and very hard to train</a:t>
            </a:r>
          </a:p>
        </p:txBody>
      </p:sp>
    </p:spTree>
    <p:extLst>
      <p:ext uri="{BB962C8B-B14F-4D97-AF65-F5344CB8AC3E}">
        <p14:creationId xmlns:p14="http://schemas.microsoft.com/office/powerpoint/2010/main" val="420943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51280" y="182563"/>
            <a:ext cx="8041440" cy="1189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Bidirectional RNNs</a:t>
            </a:r>
          </a:p>
        </p:txBody>
      </p:sp>
      <p:sp>
        <p:nvSpPr>
          <p:cNvPr id="15" name="AutoShape 6" descr="/var/folders/86/bm6qd9v503vfsddhv99qv8rr0000gn/T/com.microsoft.Powerpoint/WebArchiveCopyPasteTempFiles/latex.php?latex=t&amp;bg=ffffff&amp;fg=000&amp;s=0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pic>
        <p:nvPicPr>
          <p:cNvPr id="16" name="Εικόνα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2" y="2479634"/>
            <a:ext cx="4160296" cy="2718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Ορθογώνιο 17"/>
              <p:cNvSpPr/>
              <p:nvPr/>
            </p:nvSpPr>
            <p:spPr>
              <a:xfrm>
                <a:off x="294856" y="5696106"/>
                <a:ext cx="8285409" cy="709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l-GR" altLang="el-GR" dirty="0" err="1"/>
                  <a:t>two</a:t>
                </a:r>
                <a:r>
                  <a:rPr lang="el-GR" altLang="el-GR" dirty="0"/>
                  <a:t> </a:t>
                </a:r>
                <a:r>
                  <a:rPr lang="el-GR" altLang="el-GR" dirty="0" err="1"/>
                  <a:t>RNNs</a:t>
                </a:r>
                <a:r>
                  <a:rPr lang="el-GR" altLang="el-GR" dirty="0"/>
                  <a:t> </a:t>
                </a:r>
                <a:r>
                  <a:rPr lang="el-GR" altLang="el-GR" dirty="0" err="1"/>
                  <a:t>stacked</a:t>
                </a:r>
                <a:r>
                  <a:rPr lang="el-GR" altLang="el-GR" dirty="0"/>
                  <a:t> on </a:t>
                </a:r>
                <a:r>
                  <a:rPr lang="el-GR" altLang="el-GR" dirty="0" err="1"/>
                  <a:t>top</a:t>
                </a:r>
                <a:r>
                  <a:rPr lang="el-GR" altLang="el-GR" dirty="0"/>
                  <a:t> of </a:t>
                </a:r>
                <a:r>
                  <a:rPr lang="el-GR" altLang="el-GR" dirty="0" err="1"/>
                  <a:t>each</a:t>
                </a:r>
                <a:r>
                  <a:rPr lang="el-GR" altLang="el-GR" dirty="0"/>
                  <a:t> </a:t>
                </a:r>
                <a:r>
                  <a:rPr lang="el-GR" altLang="el-GR" dirty="0" err="1"/>
                  <a:t>other</a:t>
                </a:r>
                <a:endParaRPr lang="en-US" altLang="el-GR" dirty="0"/>
              </a:p>
              <a:p>
                <a:pPr lvl="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l-GR" altLang="el-GR" dirty="0" err="1"/>
                  <a:t>output</a:t>
                </a:r>
                <a:r>
                  <a:rPr lang="el-GR" altLang="el-GR" dirty="0"/>
                  <a:t> </a:t>
                </a:r>
                <a:r>
                  <a:rPr lang="el-GR" altLang="el-GR" dirty="0" err="1"/>
                  <a:t>is</a:t>
                </a:r>
                <a:r>
                  <a:rPr lang="el-GR" altLang="el-GR" dirty="0"/>
                  <a:t> </a:t>
                </a:r>
                <a:r>
                  <a:rPr lang="el-GR" altLang="el-GR" dirty="0" err="1"/>
                  <a:t>computed</a:t>
                </a:r>
                <a:r>
                  <a:rPr lang="el-GR" altLang="el-GR" dirty="0"/>
                  <a:t> </a:t>
                </a:r>
                <a:r>
                  <a:rPr lang="el-GR" altLang="el-GR" dirty="0" err="1"/>
                  <a:t>based</a:t>
                </a:r>
                <a:r>
                  <a:rPr lang="el-GR" altLang="el-GR" dirty="0"/>
                  <a:t> on the </a:t>
                </a:r>
                <a:r>
                  <a:rPr lang="el-GR" altLang="el-GR" dirty="0" err="1"/>
                  <a:t>hidden</a:t>
                </a:r>
                <a:r>
                  <a:rPr lang="el-GR" altLang="el-GR" dirty="0"/>
                  <a:t> </a:t>
                </a:r>
                <a:r>
                  <a:rPr lang="el-GR" altLang="el-GR" dirty="0" err="1"/>
                  <a:t>state</a:t>
                </a:r>
                <a:r>
                  <a:rPr lang="el-GR" altLang="el-GR" dirty="0"/>
                  <a:t> of </a:t>
                </a:r>
                <a:r>
                  <a:rPr lang="el-GR" altLang="el-GR" dirty="0" err="1"/>
                  <a:t>both</a:t>
                </a:r>
                <a:r>
                  <a:rPr lang="el-GR" altLang="el-GR" dirty="0"/>
                  <a:t> </a:t>
                </a:r>
                <a:r>
                  <a:rPr lang="el-GR" altLang="el-GR" dirty="0" err="1"/>
                  <a:t>RNNs</a:t>
                </a:r>
                <a:r>
                  <a:rPr lang="en-US" altLang="el-G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;</m:t>
                            </m:r>
                            <m:acc>
                              <m:accPr>
                                <m:chr m:val="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endParaRPr lang="el-GR" altLang="el-GR" dirty="0"/>
              </a:p>
            </p:txBody>
          </p:sp>
        </mc:Choice>
        <mc:Fallback xmlns="">
          <p:sp>
            <p:nvSpPr>
              <p:cNvPr id="18" name="Ορθογώνιο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56" y="5696106"/>
                <a:ext cx="8285409" cy="709553"/>
              </a:xfrm>
              <a:prstGeom prst="rect">
                <a:avLst/>
              </a:prstGeom>
              <a:blipFill rotWithShape="0">
                <a:blip r:embed="rId4"/>
                <a:stretch>
                  <a:fillRect l="-588" t="-4274" b="-6068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Ορθογώνιο 18"/>
              <p:cNvSpPr/>
              <p:nvPr/>
            </p:nvSpPr>
            <p:spPr>
              <a:xfrm>
                <a:off x="4398062" y="3350092"/>
                <a:ext cx="3311804" cy="410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 </m:t>
                      </m:r>
                      <m:r>
                        <a:rPr lang="el-GR" i="1">
                          <a:latin typeface="Cambria Math" charset="0"/>
                        </a:rPr>
                        <m:t>𝜎</m:t>
                      </m:r>
                      <m:r>
                        <a:rPr lang="el-GR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⃖"/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hh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⃖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⃖"/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h𝑥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9" name="Ορθογώνιο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062" y="3350092"/>
                <a:ext cx="3311804" cy="410305"/>
              </a:xfrm>
              <a:prstGeom prst="rect">
                <a:avLst/>
              </a:prstGeom>
              <a:blipFill rotWithShape="0">
                <a:blip r:embed="rId5"/>
                <a:stretch>
                  <a:fillRect t="-76119" b="-11194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Ορθογώνιο 19"/>
              <p:cNvSpPr/>
              <p:nvPr/>
            </p:nvSpPr>
            <p:spPr>
              <a:xfrm>
                <a:off x="4462961" y="2808988"/>
                <a:ext cx="3311804" cy="410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 </m:t>
                      </m:r>
                      <m:r>
                        <a:rPr lang="el-GR" i="1">
                          <a:latin typeface="Cambria Math" charset="0"/>
                        </a:rPr>
                        <m:t>𝜎</m:t>
                      </m:r>
                      <m:r>
                        <a:rPr lang="el-GR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𝑊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hh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⃑"/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𝑊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h𝑥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20" name="Ορθογώνιο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961" y="2808988"/>
                <a:ext cx="3311804" cy="410305"/>
              </a:xfrm>
              <a:prstGeom prst="rect">
                <a:avLst/>
              </a:prstGeom>
              <a:blipFill rotWithShape="0">
                <a:blip r:embed="rId6"/>
                <a:stretch>
                  <a:fillRect t="-76119" b="-11194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462961" y="3876013"/>
                <a:ext cx="1938288" cy="432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acc>
                                    <m:accPr>
                                      <m:chr m:val="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961" y="3876013"/>
                <a:ext cx="1938288" cy="432554"/>
              </a:xfrm>
              <a:prstGeom prst="rect">
                <a:avLst/>
              </a:prstGeom>
              <a:blipFill rotWithShape="0">
                <a:blip r:embed="rId7"/>
                <a:stretch>
                  <a:fillRect t="-71831" b="-10000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462961" y="4650035"/>
            <a:ext cx="438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 and future around a single token</a:t>
            </a:r>
            <a:endParaRPr lang="el-GR" dirty="0"/>
          </a:p>
        </p:txBody>
      </p:sp>
      <p:cxnSp>
        <p:nvCxnSpPr>
          <p:cNvPr id="25" name="Ευθύγραμμο βέλος σύνδεσης 24"/>
          <p:cNvCxnSpPr/>
          <p:nvPr/>
        </p:nvCxnSpPr>
        <p:spPr>
          <a:xfrm flipV="1">
            <a:off x="4826000" y="4265704"/>
            <a:ext cx="1028700" cy="41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Ευθύγραμμο βέλος σύνδεσης 26"/>
          <p:cNvCxnSpPr/>
          <p:nvPr/>
        </p:nvCxnSpPr>
        <p:spPr>
          <a:xfrm flipH="1" flipV="1">
            <a:off x="5572064" y="4226093"/>
            <a:ext cx="341281" cy="45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Ορθογώνιο 28"/>
          <p:cNvSpPr/>
          <p:nvPr/>
        </p:nvSpPr>
        <p:spPr>
          <a:xfrm>
            <a:off x="304800" y="5197865"/>
            <a:ext cx="3407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900" i="1" dirty="0" err="1"/>
              <a:t>http</a:t>
            </a:r>
            <a:r>
              <a:rPr lang="el-GR" sz="900" i="1" dirty="0"/>
              <a:t>://</a:t>
            </a:r>
            <a:r>
              <a:rPr lang="el-GR" sz="900" i="1" dirty="0" err="1"/>
              <a:t>www.wildml.com</a:t>
            </a:r>
            <a:r>
              <a:rPr lang="el-GR" sz="900" i="1" dirty="0"/>
              <a:t>/2015/09/recurrent-neural-networks-tutorial-part-1-introduction-to-rnns/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7522" y="1592570"/>
            <a:ext cx="8231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l-GR" dirty="0"/>
              <a:t>Main </a:t>
            </a:r>
            <a:r>
              <a:rPr lang="el-GR" altLang="el-GR" dirty="0" err="1"/>
              <a:t>idea</a:t>
            </a:r>
            <a:r>
              <a:rPr lang="en-US" altLang="el-GR" dirty="0"/>
              <a:t>: incorporate </a:t>
            </a:r>
            <a:r>
              <a:rPr lang="el-GR" altLang="el-GR" dirty="0" err="1"/>
              <a:t>both</a:t>
            </a:r>
            <a:r>
              <a:rPr lang="el-GR" altLang="el-GR" dirty="0"/>
              <a:t> </a:t>
            </a:r>
            <a:r>
              <a:rPr lang="el-GR" altLang="el-GR" dirty="0" err="1"/>
              <a:t>left</a:t>
            </a:r>
            <a:r>
              <a:rPr lang="el-GR" altLang="el-GR" dirty="0"/>
              <a:t> and </a:t>
            </a:r>
            <a:r>
              <a:rPr lang="el-GR" altLang="el-GR" dirty="0" err="1"/>
              <a:t>right</a:t>
            </a:r>
            <a:r>
              <a:rPr lang="el-GR" altLang="el-GR" dirty="0"/>
              <a:t> </a:t>
            </a:r>
            <a:r>
              <a:rPr lang="el-GR" altLang="el-GR" dirty="0" err="1"/>
              <a:t>context</a:t>
            </a:r>
            <a:endParaRPr lang="en-US" altLang="el-GR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altLang="el-GR" dirty="0" err="1"/>
              <a:t>output</a:t>
            </a:r>
            <a:r>
              <a:rPr lang="el-GR" altLang="el-GR" dirty="0"/>
              <a:t> </a:t>
            </a:r>
            <a:r>
              <a:rPr lang="el-GR" altLang="el-GR" dirty="0" err="1"/>
              <a:t>may</a:t>
            </a:r>
            <a:r>
              <a:rPr lang="el-GR" altLang="el-GR" dirty="0"/>
              <a:t> </a:t>
            </a:r>
            <a:r>
              <a:rPr lang="el-GR" altLang="el-GR" dirty="0" err="1"/>
              <a:t>not</a:t>
            </a:r>
            <a:r>
              <a:rPr lang="el-GR" altLang="el-GR" dirty="0"/>
              <a:t> </a:t>
            </a:r>
            <a:r>
              <a:rPr lang="el-GR" altLang="el-GR" dirty="0" err="1"/>
              <a:t>only</a:t>
            </a:r>
            <a:r>
              <a:rPr lang="el-GR" altLang="el-GR" dirty="0"/>
              <a:t> </a:t>
            </a:r>
            <a:r>
              <a:rPr lang="el-GR" altLang="el-GR" dirty="0" err="1"/>
              <a:t>depend</a:t>
            </a:r>
            <a:r>
              <a:rPr lang="el-GR" altLang="el-GR" dirty="0"/>
              <a:t> on the </a:t>
            </a:r>
            <a:r>
              <a:rPr lang="el-GR" altLang="el-GR" b="1" dirty="0" err="1">
                <a:solidFill>
                  <a:schemeClr val="accent2"/>
                </a:solidFill>
              </a:rPr>
              <a:t>previous</a:t>
            </a:r>
            <a:r>
              <a:rPr lang="el-GR" altLang="el-GR" dirty="0">
                <a:solidFill>
                  <a:schemeClr val="accent2"/>
                </a:solidFill>
              </a:rPr>
              <a:t> </a:t>
            </a:r>
            <a:r>
              <a:rPr lang="el-GR" altLang="el-GR" dirty="0" err="1"/>
              <a:t>elements</a:t>
            </a:r>
            <a:r>
              <a:rPr lang="el-GR" altLang="el-GR" dirty="0"/>
              <a:t> in the </a:t>
            </a:r>
            <a:r>
              <a:rPr lang="el-GR" altLang="el-GR" dirty="0" err="1"/>
              <a:t>sequence</a:t>
            </a:r>
            <a:r>
              <a:rPr lang="el-GR" altLang="el-GR" dirty="0"/>
              <a:t>, </a:t>
            </a:r>
            <a:r>
              <a:rPr lang="en-US" altLang="el-GR" dirty="0"/>
              <a:t> </a:t>
            </a:r>
            <a:r>
              <a:rPr lang="el-GR" altLang="el-GR" dirty="0" err="1"/>
              <a:t>but</a:t>
            </a:r>
            <a:r>
              <a:rPr lang="el-GR" altLang="el-GR" dirty="0"/>
              <a:t> </a:t>
            </a:r>
            <a:r>
              <a:rPr lang="el-GR" altLang="el-GR" dirty="0" err="1"/>
              <a:t>also</a:t>
            </a:r>
            <a:r>
              <a:rPr lang="el-GR" altLang="el-GR" dirty="0"/>
              <a:t> </a:t>
            </a:r>
            <a:r>
              <a:rPr lang="el-GR" altLang="el-GR" b="1" dirty="0" err="1">
                <a:solidFill>
                  <a:schemeClr val="accent2"/>
                </a:solidFill>
              </a:rPr>
              <a:t>future</a:t>
            </a:r>
            <a:r>
              <a:rPr lang="el-GR" altLang="el-GR" dirty="0">
                <a:solidFill>
                  <a:schemeClr val="accent2"/>
                </a:solidFill>
              </a:rPr>
              <a:t> </a:t>
            </a:r>
            <a:r>
              <a:rPr lang="el-GR" altLang="el-GR" dirty="0" err="1"/>
              <a:t>elements</a:t>
            </a:r>
            <a:r>
              <a:rPr lang="el-GR" altLang="el-GR" dirty="0"/>
              <a:t>. </a:t>
            </a:r>
            <a:endParaRPr lang="en-US" altLang="el-GR" dirty="0"/>
          </a:p>
        </p:txBody>
      </p:sp>
    </p:spTree>
    <p:extLst>
      <p:ext uri="{BB962C8B-B14F-4D97-AF65-F5344CB8AC3E}">
        <p14:creationId xmlns:p14="http://schemas.microsoft.com/office/powerpoint/2010/main" val="127340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023F-D3D2-E643-9832-75EE2BFA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Approaches, again!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D0B6B-C966-BB4C-9AA1-93208E231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6393E-E89D-A848-90D9-CD38B12A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A9CF4-3629-D946-93B7-B3295EC6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98" y="2058670"/>
            <a:ext cx="8013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2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9</a:t>
            </a:fld>
            <a:endParaRPr lang="en-US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6505F1F0-9530-9441-BF98-96107B1F9D45}"/>
              </a:ext>
            </a:extLst>
          </p:cNvPr>
          <p:cNvSpPr/>
          <p:nvPr/>
        </p:nvSpPr>
        <p:spPr>
          <a:xfrm>
            <a:off x="4000500" y="2324160"/>
            <a:ext cx="1790700" cy="1257240"/>
          </a:xfrm>
          <a:prstGeom prst="homePlate">
            <a:avLst>
              <a:gd name="adj" fmla="val 29703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</a:t>
            </a:r>
            <a:r>
              <a:rPr lang="en-US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Algebra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F5A25F7-5551-794B-989D-03E1ABCAC680}"/>
              </a:ext>
            </a:extLst>
          </p:cNvPr>
          <p:cNvGraphicFramePr>
            <a:graphicFrameLocks noGrp="1"/>
          </p:cNvGraphicFramePr>
          <p:nvPr/>
        </p:nvGraphicFramePr>
        <p:xfrm>
          <a:off x="3255335" y="1789814"/>
          <a:ext cx="22860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294797508"/>
                    </a:ext>
                  </a:extLst>
                </a:gridCol>
              </a:tblGrid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2461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26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8932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270861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5892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31050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98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0054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9424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537278"/>
                  </a:ext>
                </a:extLst>
              </a:tr>
            </a:tbl>
          </a:graphicData>
        </a:graphic>
      </p:graphicFrame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14F4ED9B-E99B-1944-A749-8535052E90BA}"/>
              </a:ext>
            </a:extLst>
          </p:cNvPr>
          <p:cNvGraphicFramePr>
            <a:graphicFrameLocks noGrp="1"/>
          </p:cNvGraphicFramePr>
          <p:nvPr/>
        </p:nvGraphicFramePr>
        <p:xfrm>
          <a:off x="6193465" y="1789814"/>
          <a:ext cx="22860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294797508"/>
                    </a:ext>
                  </a:extLst>
                </a:gridCol>
              </a:tblGrid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2461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2653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8932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270861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85892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31050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36982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00540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9424"/>
                  </a:ext>
                </a:extLst>
              </a:tr>
              <a:tr h="13957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53727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0B0EE1D-CA5B-7E4E-9D25-CA64050D7B07}"/>
              </a:ext>
            </a:extLst>
          </p:cNvPr>
          <p:cNvSpPr/>
          <p:nvPr/>
        </p:nvSpPr>
        <p:spPr>
          <a:xfrm>
            <a:off x="315433" y="1970217"/>
            <a:ext cx="1943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“The Mars Rover discovered organic molecules on Sunday”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CFCE15-7D3C-2F4B-8A26-D3FC2CBAE924}"/>
              </a:ext>
            </a:extLst>
          </p:cNvPr>
          <p:cNvSpPr txBox="1"/>
          <p:nvPr/>
        </p:nvSpPr>
        <p:spPr>
          <a:xfrm>
            <a:off x="7656475" y="2656559"/>
            <a:ext cx="14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Science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01C02FC-C75E-9643-A78A-A3B52B877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65" y="1763233"/>
            <a:ext cx="1197935" cy="2202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8B6E51-FB40-ED49-9226-51719F0E2C7B}"/>
              </a:ext>
            </a:extLst>
          </p:cNvPr>
          <p:cNvSpPr txBox="1"/>
          <p:nvPr/>
        </p:nvSpPr>
        <p:spPr>
          <a:xfrm>
            <a:off x="1136650" y="4655180"/>
            <a:ext cx="2673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Today: How do we </a:t>
            </a:r>
            <a:r>
              <a:rPr lang="en-US" i="1" dirty="0">
                <a:solidFill>
                  <a:srgbClr val="0000FF"/>
                </a:solidFill>
              </a:rPr>
              <a:t>encode</a:t>
            </a:r>
            <a:r>
              <a:rPr lang="en-US" dirty="0">
                <a:solidFill>
                  <a:srgbClr val="0000FF"/>
                </a:solidFill>
              </a:rPr>
              <a:t> text into a vector?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66CE03-60E3-4D4E-8E20-42DD9B88D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980" y="1373264"/>
            <a:ext cx="1150405" cy="3276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95EEF1-82DB-D44A-99B3-642D4BE2550D}"/>
                  </a:ext>
                </a:extLst>
              </p14:cNvPr>
              <p14:cNvContentPartPr/>
              <p14:nvPr/>
            </p14:nvContentPartPr>
            <p14:xfrm>
              <a:off x="6293520" y="4095000"/>
              <a:ext cx="981720" cy="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95EEF1-82DB-D44A-99B3-642D4BE255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4160" y="4085640"/>
                <a:ext cx="100044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6381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ACF2-37F0-0646-BB99-9A071841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914400"/>
            <a:ext cx="1600200" cy="914400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6A2BA-DB37-CC4F-AEF9-B522281F1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9C335-3A1C-2747-ADC5-04434F14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8" name="Picture 7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8700EF29-02D6-D847-B12D-2907FB9C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854710"/>
            <a:ext cx="7289800" cy="5511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045FB-3DD5-194B-94C3-3F2B55B60F25}"/>
              </a:ext>
            </a:extLst>
          </p:cNvPr>
          <p:cNvCxnSpPr/>
          <p:nvPr/>
        </p:nvCxnSpPr>
        <p:spPr>
          <a:xfrm flipV="1">
            <a:off x="5181600" y="2590800"/>
            <a:ext cx="13716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15FED5-09E8-054D-A56B-2F8A12142E4C}"/>
              </a:ext>
            </a:extLst>
          </p:cNvPr>
          <p:cNvSpPr txBox="1"/>
          <p:nvPr/>
        </p:nvSpPr>
        <p:spPr>
          <a:xfrm>
            <a:off x="6578600" y="2362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embedding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8531F-D9C4-E142-84C2-996DCEE47C64}"/>
              </a:ext>
            </a:extLst>
          </p:cNvPr>
          <p:cNvSpPr txBox="1"/>
          <p:nvPr/>
        </p:nvSpPr>
        <p:spPr>
          <a:xfrm>
            <a:off x="6858000" y="5554176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convolutional layers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5A7F75-342C-9941-A7C8-E070392EEF4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172200" y="5029200"/>
            <a:ext cx="685800" cy="848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87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55131</TotalTime>
  <Words>4397</Words>
  <Application>Microsoft Macintosh PowerPoint</Application>
  <PresentationFormat>On-screen Show (4:3)</PresentationFormat>
  <Paragraphs>835</Paragraphs>
  <Slides>90</Slides>
  <Notes>33</Notes>
  <HiddenSlides>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4" baseType="lpstr">
      <vt:lpstr>Arial</vt:lpstr>
      <vt:lpstr>Calibri</vt:lpstr>
      <vt:lpstr>Cambria Math</vt:lpstr>
      <vt:lpstr>CMU Bright Oblique</vt:lpstr>
      <vt:lpstr>CMU Bright Roman</vt:lpstr>
      <vt:lpstr>CMU Bright SemiBold</vt:lpstr>
      <vt:lpstr>CMU Bright SemiBold Oblique</vt:lpstr>
      <vt:lpstr>Courier</vt:lpstr>
      <vt:lpstr>Courier New</vt:lpstr>
      <vt:lpstr>Frutiger 55 Roman</vt:lpstr>
      <vt:lpstr>medium-content-serif-font</vt:lpstr>
      <vt:lpstr>Office Theme</vt:lpstr>
      <vt:lpstr>Worksheet</vt:lpstr>
      <vt:lpstr>Equation</vt:lpstr>
      <vt:lpstr>Module 5 Live Session</vt:lpstr>
      <vt:lpstr>Today</vt:lpstr>
      <vt:lpstr>Some Text Analysis Tasks</vt:lpstr>
      <vt:lpstr>Example: Document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Representing Data: Tables</vt:lpstr>
      <vt:lpstr>Representing Data: Images</vt:lpstr>
      <vt:lpstr>Representing Data: Text</vt:lpstr>
      <vt:lpstr>Today: Representing Text as a Vector</vt:lpstr>
      <vt:lpstr>Using Pre-trained embeddings: Universal Sentence Encoder</vt:lpstr>
      <vt:lpstr>Using Pre-trained embeddings: BERT Sentence Transformer</vt:lpstr>
      <vt:lpstr>Pre-processing: Some possible steps</vt:lpstr>
      <vt:lpstr>PowerPoint Presentation</vt:lpstr>
      <vt:lpstr>PowerPoint Presentation</vt:lpstr>
      <vt:lpstr>First attempt: Bag-of-words</vt:lpstr>
      <vt:lpstr>Example dataset: Disasters on Social Media</vt:lpstr>
      <vt:lpstr>PowerPoint Presentation</vt:lpstr>
      <vt:lpstr>Problem 1 with bag of words: frequency</vt:lpstr>
      <vt:lpstr>TF-IDF</vt:lpstr>
      <vt:lpstr>PowerPoint Presentation</vt:lpstr>
      <vt:lpstr>PowerPoint Presentation</vt:lpstr>
      <vt:lpstr>Problem 2 with bag of words: semantics</vt:lpstr>
      <vt:lpstr>Latent Semantic Analysis</vt:lpstr>
      <vt:lpstr>Example</vt:lpstr>
      <vt:lpstr>Latent Semantic Indexing</vt:lpstr>
      <vt:lpstr>Steps in Latent Semantic Analysis</vt:lpstr>
      <vt:lpstr>PowerPoint Presentation</vt:lpstr>
      <vt:lpstr>Singular Value Decomposition: Given M, find U, Σ, V such that M = U ΣV* </vt:lpstr>
      <vt:lpstr>SVD applied to term-document matrix: Latent Semantic Analysis</vt:lpstr>
      <vt:lpstr>Singular Value Decomposition</vt:lpstr>
      <vt:lpstr>PowerPoint Presentation</vt:lpstr>
      <vt:lpstr>PowerPoint Presentation</vt:lpstr>
      <vt:lpstr>Interpretation: A “latent” space of concepts</vt:lpstr>
      <vt:lpstr>Application: Information Retrieval</vt:lpstr>
      <vt:lpstr>Similarity function</vt:lpstr>
      <vt:lpstr>Problems with Term-Document matrix</vt:lpstr>
      <vt:lpstr>Idea: Use “window” co-occurrence</vt:lpstr>
      <vt:lpstr>PowerPoint Presentation</vt:lpstr>
      <vt:lpstr>PowerPoint Presentation</vt:lpstr>
      <vt:lpstr>PowerPoint Presentation</vt:lpstr>
      <vt:lpstr>PowerPoint Presentation</vt:lpstr>
      <vt:lpstr>Distributional similarity-based representations</vt:lpstr>
      <vt:lpstr>Representing words by its neighbors </vt:lpstr>
      <vt:lpstr>“One-Hot Encoding” Drawbacks</vt:lpstr>
      <vt:lpstr>Word2Vec Intuition</vt:lpstr>
      <vt:lpstr>Prediction-based models: An alternative way to get dense vectors</vt:lpstr>
      <vt:lpstr>PowerPoint Presentation</vt:lpstr>
      <vt:lpstr>CBOW and Skip-gram</vt:lpstr>
      <vt:lpstr>Embeddings capture relational meaning!</vt:lpstr>
      <vt:lpstr>Embeddings capture relationships</vt:lpstr>
      <vt:lpstr>PowerPoint Presentation</vt:lpstr>
      <vt:lpstr>PowerPoint Presentation</vt:lpstr>
      <vt:lpstr>Doc2vec &gt; Bag of Words</vt:lpstr>
      <vt:lpstr>PowerPoint Presentation</vt:lpstr>
      <vt:lpstr>Summary</vt:lpstr>
      <vt:lpstr>PowerPoint Presentation</vt:lpstr>
      <vt:lpstr>Recurrent Neural Networks</vt:lpstr>
      <vt:lpstr>PowerPoint Presentation</vt:lpstr>
      <vt:lpstr>Embedding sequences</vt:lpstr>
      <vt:lpstr>PowerPoint Presentation</vt:lpstr>
      <vt:lpstr>Sample Feed-forward Network</vt:lpstr>
      <vt:lpstr>Sample RNN</vt:lpstr>
      <vt:lpstr>Sample RNN</vt:lpstr>
      <vt:lpstr>The Vanilla RNN Cell</vt:lpstr>
      <vt:lpstr>The Vanilla RNN Forward</vt:lpstr>
      <vt:lpstr>The Vanilla RNN Forward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Sentiment Classification</vt:lpstr>
      <vt:lpstr>Image Captioning</vt:lpstr>
      <vt:lpstr>Image Captioning</vt:lpstr>
      <vt:lpstr>Image Captioning</vt:lpstr>
      <vt:lpstr>Image Captioning</vt:lpstr>
      <vt:lpstr>RNN Outputs: Image Captions</vt:lpstr>
      <vt:lpstr>RNN Outputs: Language Modeling</vt:lpstr>
      <vt:lpstr>Input – Output Scenarios</vt:lpstr>
      <vt:lpstr>Architecture for an RNN</vt:lpstr>
      <vt:lpstr>Architecture for an 1980’s RNN</vt:lpstr>
      <vt:lpstr>PowerPoint Presentation</vt:lpstr>
      <vt:lpstr>Convolutional Approaches, again!</vt:lpstr>
      <vt:lpstr>in pytorch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Bill Howe</cp:lastModifiedBy>
  <cp:revision>941</cp:revision>
  <cp:lastPrinted>2018-05-08T01:46:49Z</cp:lastPrinted>
  <dcterms:created xsi:type="dcterms:W3CDTF">2009-09-22T17:54:40Z</dcterms:created>
  <dcterms:modified xsi:type="dcterms:W3CDTF">2022-04-27T06:57:03Z</dcterms:modified>
</cp:coreProperties>
</file>